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944" r:id="rId2"/>
    <p:sldId id="946" r:id="rId3"/>
    <p:sldId id="999" r:id="rId4"/>
    <p:sldId id="1049" r:id="rId5"/>
    <p:sldId id="1050" r:id="rId6"/>
    <p:sldId id="1052" r:id="rId7"/>
    <p:sldId id="1053" r:id="rId8"/>
    <p:sldId id="1054" r:id="rId9"/>
    <p:sldId id="1003" r:id="rId10"/>
    <p:sldId id="1004" r:id="rId11"/>
    <p:sldId id="1005" r:id="rId12"/>
    <p:sldId id="1006" r:id="rId13"/>
    <p:sldId id="1007" r:id="rId14"/>
    <p:sldId id="1008" r:id="rId15"/>
    <p:sldId id="1010" r:id="rId16"/>
    <p:sldId id="1017" r:id="rId17"/>
    <p:sldId id="1045" r:id="rId18"/>
    <p:sldId id="1048" r:id="rId19"/>
    <p:sldId id="1046" r:id="rId20"/>
    <p:sldId id="1047" r:id="rId21"/>
    <p:sldId id="1024" r:id="rId22"/>
    <p:sldId id="1062" r:id="rId23"/>
    <p:sldId id="1021" r:id="rId24"/>
    <p:sldId id="1025" r:id="rId25"/>
    <p:sldId id="1063" r:id="rId26"/>
    <p:sldId id="1026" r:id="rId27"/>
    <p:sldId id="1027" r:id="rId28"/>
    <p:sldId id="1055" r:id="rId29"/>
    <p:sldId id="1060" r:id="rId30"/>
    <p:sldId id="1061" r:id="rId31"/>
    <p:sldId id="1030" r:id="rId32"/>
    <p:sldId id="1031" r:id="rId33"/>
    <p:sldId id="1033" r:id="rId34"/>
    <p:sldId id="1034" r:id="rId35"/>
    <p:sldId id="1035" r:id="rId36"/>
    <p:sldId id="1036" r:id="rId37"/>
    <p:sldId id="1037" r:id="rId38"/>
    <p:sldId id="1038" r:id="rId39"/>
    <p:sldId id="1039" r:id="rId40"/>
    <p:sldId id="1040" r:id="rId41"/>
    <p:sldId id="1059" r:id="rId42"/>
    <p:sldId id="1044" r:id="rId43"/>
  </p:sldIdLst>
  <p:sldSz cx="9144000" cy="5143500" type="screen16x9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71">
          <p15:clr>
            <a:srgbClr val="A4A3A4"/>
          </p15:clr>
        </p15:guide>
        <p15:guide id="2" pos="28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325">
          <p15:clr>
            <a:srgbClr val="A4A3A4"/>
          </p15:clr>
        </p15:guide>
        <p15:guide id="2" pos="220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00CC"/>
    <a:srgbClr val="FF0000"/>
    <a:srgbClr val="350DFF"/>
    <a:srgbClr val="E2D0EC"/>
    <a:srgbClr val="FFFFFF"/>
    <a:srgbClr val="FF00FF"/>
    <a:srgbClr val="009900"/>
    <a:srgbClr val="006600"/>
    <a:srgbClr val="3366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ä¸­åº¦æ ·å¼ 4 - å¼ºè°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99793" autoAdjust="0"/>
  </p:normalViewPr>
  <p:slideViewPr>
    <p:cSldViewPr>
      <p:cViewPr varScale="1">
        <p:scale>
          <a:sx n="137" d="100"/>
          <a:sy n="137" d="100"/>
        </p:scale>
        <p:origin x="978" y="90"/>
      </p:cViewPr>
      <p:guideLst>
        <p:guide orient="horz" pos="1671"/>
        <p:guide pos="28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100" y="-90"/>
      </p:cViewPr>
      <p:guideLst>
        <p:guide orient="horz" pos="3325"/>
        <p:guide pos="220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t" anchorCtr="0" compatLnSpc="1"/>
          <a:lstStyle>
            <a:lvl1pPr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t" anchorCtr="0" compatLnSpc="1"/>
          <a:lstStyle>
            <a:lvl1pPr algn="r"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b" anchorCtr="0" compatLnSpc="1"/>
          <a:lstStyle>
            <a:lvl1pPr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b" anchorCtr="0" compatLnSpc="1"/>
          <a:lstStyle>
            <a:lvl1pPr algn="r">
              <a:defRPr kumimoji="0" sz="11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E713AAB0-A84B-42AD-A4A7-9E53740C0028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80828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>
            <a:lvl1pPr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>
            <a:lvl1pPr algn="r"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12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b" anchorCtr="0" compatLnSpc="1"/>
          <a:lstStyle>
            <a:lvl1pPr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b" anchorCtr="0" compatLnSpc="1"/>
          <a:lstStyle>
            <a:lvl1pPr algn="r"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AC046A62-4EB0-493C-87D9-5E4F78DFA83D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30006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15B15-4F9D-4676-9FE4-E5741070DC65}" type="slidenum">
              <a:rPr lang="en-US" altLang="zh-CN" smtClean="0"/>
              <a:t>1</a:t>
            </a:fld>
            <a:endParaRPr lang="en-US" altLang="zh-CN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0" lang="ja-JP" altLang="en-US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0029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t>12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022084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t>13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493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t>14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271409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15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001914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16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791178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17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783413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18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730477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https://blog.csdn.net/qq_25762497/article/details/51052861</a:t>
            </a: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https://blog.csdn.net/appleyuchi/article/details/78597516</a:t>
            </a: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https://www.cnblogs.com/yanghelin/p/8025820.html</a:t>
            </a: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https://www.leiphone.com/news/201908/wq1m4fNK8LNuG0Rs.html</a:t>
            </a: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19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978563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20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016799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  <a:t>21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58921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4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799977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  <a:t>22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26418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23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010368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1A644648-217D-47E7-A14A-D907015B9747}" type="slidenum">
              <a:rPr kumimoji="0" lang="en-US" altLang="zh-CN" smtClean="0"/>
              <a:t>24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904918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1A644648-217D-47E7-A14A-D907015B9747}" type="slidenum">
              <a:rPr kumimoji="0" lang="en-US" altLang="zh-CN" smtClean="0"/>
              <a:t>25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1847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F5A2FF2B-CA55-403E-BA0C-8210148902A8}" type="slidenum">
              <a:rPr kumimoji="0" lang="en-US" altLang="zh-CN" smtClean="0"/>
              <a:t>26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83751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993DF270-4CD1-47C5-8F28-34EE874379F4}" type="slidenum">
              <a:rPr kumimoji="0" lang="en-US" altLang="zh-CN" smtClean="0"/>
              <a:t>27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936631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993DF270-4CD1-47C5-8F28-34EE874379F4}" type="slidenum">
              <a:rPr kumimoji="0" lang="en-US" altLang="zh-CN" smtClean="0"/>
              <a:t>28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108610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29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177663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30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7455170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31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787593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5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35093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32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5395752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33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6335046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34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969556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35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702014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36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5241855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37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490653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38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1166194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39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8137372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40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992962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1C11-CA6A-4445-AFE5-E92EAD4872B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980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6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953840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302EBA0E-88F1-42C5-87D6-28108E3F6660}" type="slidenum">
              <a:rPr kumimoji="0" lang="en-US" altLang="zh-CN" smtClean="0"/>
              <a:t>42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28339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7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82006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8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852606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t>9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520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t>10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066015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t>11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72447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43DB7B-2EAB-4C17-82C5-8D8CC71A4E4B}" type="datetimeFigureOut">
              <a:rPr lang="zh-CN" altLang="en-US"/>
              <a:t>2020/12/3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40F75F-1D6E-4577-9D65-24B8D22578B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第0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41685"/>
            <a:ext cx="95250" cy="5393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7"/>
          <p:cNvSpPr>
            <a:spLocks noChangeArrowheads="1"/>
          </p:cNvSpPr>
          <p:nvPr userDrawn="1"/>
        </p:nvSpPr>
        <p:spPr bwMode="auto">
          <a:xfrm>
            <a:off x="157162" y="191691"/>
            <a:ext cx="10144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1pPr>
            <a:lvl2pPr marL="742950" indent="-28575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2pPr>
            <a:lvl3pPr marL="11430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3pPr>
            <a:lvl4pPr marL="16002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4pPr>
            <a:lvl5pPr marL="20574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5pPr>
            <a:lvl6pPr marL="25146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6pPr>
            <a:lvl7pPr marL="29718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7pPr>
            <a:lvl8pPr marL="34290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8pPr>
            <a:lvl9pPr marL="38862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  <a:latin typeface="Microsoft YaHei" panose="020B0503020204020204" pitchFamily="34" charset="-122"/>
                <a:cs typeface="Arial" panose="020B0604020202020204" pitchFamily="34" charset="0"/>
              </a:rPr>
              <a:t>Part 1</a:t>
            </a:r>
            <a:endParaRPr lang="zh-CN" altLang="en-US" sz="2400">
              <a:solidFill>
                <a:schemeClr val="bg1"/>
              </a:solidFill>
              <a:latin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52400" y="681038"/>
            <a:ext cx="8741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E:\datacenter\doc\NWPU_doc\pic\nwpu-logo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88424" y="99705"/>
            <a:ext cx="54699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0"/>
            <a:ext cx="9144000" cy="732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57480" y="150685"/>
            <a:ext cx="81786" cy="417184"/>
          </a:xfrm>
          <a:prstGeom prst="rect">
            <a:avLst/>
          </a:prstGeom>
          <a:solidFill>
            <a:srgbClr val="0035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6" name="Picture 2" descr="Z:\NWPU_doc\funding_doc\UAV_System\images\figs_logogs\RTMapper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01" y="77530"/>
            <a:ext cx="863657" cy="48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9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51A0F81-A19A-47E9-9309-52715605D63E}" type="datetimeFigureOut">
              <a:rPr lang="zh-CN" altLang="en-US"/>
              <a:t>2020/12/3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AF1985E-C4C4-4F69-ABC2-699EBA1AA30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wmf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GIF"/><Relationship Id="rId3" Type="http://schemas.openxmlformats.org/officeDocument/2006/relationships/image" Target="../media/image63.GIF"/><Relationship Id="rId7" Type="http://schemas.openxmlformats.org/officeDocument/2006/relationships/image" Target="../media/image6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GIF"/><Relationship Id="rId5" Type="http://schemas.openxmlformats.org/officeDocument/2006/relationships/image" Target="../media/image65.GIF"/><Relationship Id="rId10" Type="http://schemas.openxmlformats.org/officeDocument/2006/relationships/image" Target="../media/image70.GIF"/><Relationship Id="rId4" Type="http://schemas.openxmlformats.org/officeDocument/2006/relationships/image" Target="../media/image64.GIF"/><Relationship Id="rId9" Type="http://schemas.openxmlformats.org/officeDocument/2006/relationships/image" Target="../media/image6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/>
            </a:gs>
            <a:gs pos="0">
              <a:schemeClr val="tx2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13"/>
          <p:cNvSpPr/>
          <p:nvPr/>
        </p:nvSpPr>
        <p:spPr>
          <a:xfrm>
            <a:off x="179070" y="3359785"/>
            <a:ext cx="4199255" cy="45720"/>
          </a:xfrm>
          <a:prstGeom prst="parallelogram">
            <a:avLst/>
          </a:prstGeom>
          <a:solidFill>
            <a:srgbClr val="FFCC99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solidFill>
                <a:srgbClr val="2000CC"/>
              </a:solidFill>
            </a:endParaRPr>
          </a:p>
        </p:txBody>
      </p:sp>
      <p:sp>
        <p:nvSpPr>
          <p:cNvPr id="20490" name="TextBox 13"/>
          <p:cNvSpPr txBox="1">
            <a:spLocks noChangeArrowheads="1"/>
          </p:cNvSpPr>
          <p:nvPr/>
        </p:nvSpPr>
        <p:spPr bwMode="auto">
          <a:xfrm>
            <a:off x="251520" y="2316966"/>
            <a:ext cx="7488832" cy="953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  <a:sym typeface="+mn-ea"/>
              </a:rPr>
              <a:t>Convolutional Neural Networks</a:t>
            </a:r>
          </a:p>
          <a:p>
            <a:pPr algn="l"/>
            <a:r>
              <a:rPr lang="" altLang="en-US" sz="2800" b="1" spc="8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  <a:sym typeface="+mn-ea"/>
              </a:rPr>
              <a:t>卷积神经网络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9683" y="3364091"/>
            <a:ext cx="15182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pc="300" dirty="0">
                <a:solidFill>
                  <a:srgbClr val="350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</a:rPr>
              <a:t>布树辉</a:t>
            </a:r>
          </a:p>
        </p:txBody>
      </p:sp>
      <p:grpSp>
        <p:nvGrpSpPr>
          <p:cNvPr id="9218" name="组合 20"/>
          <p:cNvGrpSpPr/>
          <p:nvPr/>
        </p:nvGrpSpPr>
        <p:grpSpPr>
          <a:xfrm>
            <a:off x="5892165" y="207645"/>
            <a:ext cx="2952115" cy="638810"/>
            <a:chOff x="8423000" y="1115199"/>
            <a:chExt cx="2709642" cy="5867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169560" y="1164725"/>
              <a:ext cx="1963082" cy="487723"/>
            </a:xfrm>
            <a:prstGeom prst="rect">
              <a:avLst/>
            </a:prstGeom>
          </p:spPr>
        </p:pic>
        <p:pic>
          <p:nvPicPr>
            <p:cNvPr id="9233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3000" y="1115199"/>
              <a:ext cx="586775" cy="586775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3" name="Picture 2" descr="MachineLearning2_nofon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550" y="1798955"/>
            <a:ext cx="3465830" cy="3302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33985" y="151130"/>
            <a:ext cx="7439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Mammalian </a:t>
            </a:r>
            <a:r>
              <a:rPr lang="" altLang="en-US" sz="2800" dirty="0" smtClean="0"/>
              <a:t>V</a:t>
            </a:r>
            <a:r>
              <a:rPr lang="en-US" altLang="zh-CN" sz="2800" dirty="0" smtClean="0"/>
              <a:t>isual </a:t>
            </a:r>
            <a:r>
              <a:rPr lang="" altLang="en-US" sz="2800" dirty="0" smtClean="0"/>
              <a:t>P</a:t>
            </a:r>
            <a:r>
              <a:rPr lang="en-US" altLang="zh-CN" sz="2800" dirty="0" smtClean="0"/>
              <a:t>athway </a:t>
            </a:r>
            <a:r>
              <a:rPr lang="" altLang="en-US" sz="2800" dirty="0" smtClean="0"/>
              <a:t>-</a:t>
            </a:r>
            <a:r>
              <a:rPr lang="en-US" altLang="zh-CN" sz="2800" dirty="0" smtClean="0"/>
              <a:t> </a:t>
            </a:r>
            <a:r>
              <a:rPr lang="" altLang="en-US" sz="2800" dirty="0" smtClean="0"/>
              <a:t>H</a:t>
            </a:r>
            <a:r>
              <a:rPr lang="en-US" altLang="zh-CN" sz="2800" dirty="0" smtClean="0"/>
              <a:t>ierarchical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726" y="838686"/>
            <a:ext cx="5499878" cy="407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10490" y="178435"/>
            <a:ext cx="83070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" altLang="en-US" sz="2800" dirty="0" smtClean="0"/>
              <a:t>C</a:t>
            </a:r>
            <a:r>
              <a:rPr lang="en-US" altLang="zh-CN" sz="2800" dirty="0" smtClean="0"/>
              <a:t>hallenges 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24" y="1059835"/>
            <a:ext cx="7693655" cy="3270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34620" y="190500"/>
            <a:ext cx="82797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" altLang="en-US" sz="2800" dirty="0" smtClean="0"/>
              <a:t>S</a:t>
            </a:r>
            <a:r>
              <a:rPr lang="en-US" altLang="zh-CN" sz="2800" dirty="0" smtClean="0"/>
              <a:t>hallow </a:t>
            </a:r>
            <a:r>
              <a:rPr lang="" altLang="en-US" sz="2800" dirty="0" smtClean="0"/>
              <a:t>A</a:t>
            </a:r>
            <a:r>
              <a:rPr lang="en-US" altLang="zh-CN" sz="2800" dirty="0" smtClean="0"/>
              <a:t>rchitecture for </a:t>
            </a:r>
            <a:r>
              <a:rPr lang="" altLang="en-US" sz="2800" dirty="0" smtClean="0"/>
              <a:t>R</a:t>
            </a:r>
            <a:r>
              <a:rPr lang="en-US" altLang="zh-CN" sz="2800" dirty="0" smtClean="0"/>
              <a:t>ecognition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40" y="796290"/>
            <a:ext cx="7439626" cy="4080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42240" y="206375"/>
            <a:ext cx="68980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Good </a:t>
            </a:r>
            <a:r>
              <a:rPr lang="" altLang="en-US" sz="2800" dirty="0" smtClean="0"/>
              <a:t>R</a:t>
            </a:r>
            <a:r>
              <a:rPr lang="en-US" altLang="zh-CN" sz="2800" dirty="0" smtClean="0"/>
              <a:t>epresentations </a:t>
            </a:r>
            <a:r>
              <a:rPr lang="" altLang="en-US" sz="2800" dirty="0" smtClean="0"/>
              <a:t>- H</a:t>
            </a:r>
            <a:r>
              <a:rPr lang="en-US" altLang="zh-CN" sz="2800" dirty="0" smtClean="0"/>
              <a:t>ierarchical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03" y="863467"/>
            <a:ext cx="6445449" cy="405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49860" y="166370"/>
            <a:ext cx="8224520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 smtClean="0"/>
              <a:t>Deep </a:t>
            </a:r>
            <a:r>
              <a:rPr lang="" altLang="en-US" sz="2600" dirty="0" smtClean="0"/>
              <a:t>L</a:t>
            </a:r>
            <a:r>
              <a:rPr lang="en-US" altLang="zh-CN" sz="2600" dirty="0" smtClean="0"/>
              <a:t>earning </a:t>
            </a:r>
            <a:r>
              <a:rPr lang="" altLang="en-US" sz="2600" dirty="0" smtClean="0"/>
              <a:t>-</a:t>
            </a:r>
            <a:r>
              <a:rPr lang="en-US" altLang="zh-CN" sz="2600" dirty="0" smtClean="0"/>
              <a:t> </a:t>
            </a:r>
            <a:r>
              <a:rPr lang="" altLang="en-US" sz="2600" dirty="0" smtClean="0"/>
              <a:t>H</a:t>
            </a:r>
            <a:r>
              <a:rPr lang="en-US" altLang="zh-CN" sz="2600" dirty="0" smtClean="0"/>
              <a:t>ierarchical </a:t>
            </a:r>
            <a:r>
              <a:rPr lang="" altLang="en-US" sz="2600" dirty="0" smtClean="0"/>
              <a:t>R</a:t>
            </a:r>
            <a:r>
              <a:rPr lang="en-US" altLang="zh-CN" sz="2600" dirty="0" smtClean="0"/>
              <a:t>epresentations</a:t>
            </a:r>
            <a:endParaRPr lang="en-US" altLang="zh-CN" sz="2600" dirty="0" smtClean="0">
              <a:solidFill>
                <a:srgbClr val="00B050"/>
              </a:solidFill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7128"/>
            <a:ext cx="7054577" cy="389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Hierarchical / </a:t>
            </a:r>
            <a:r>
              <a:rPr lang="" altLang="en-US" sz="2800" dirty="0" smtClean="0"/>
              <a:t>D</a:t>
            </a:r>
            <a:r>
              <a:rPr lang="en-US" altLang="zh-CN" sz="2800" dirty="0" smtClean="0"/>
              <a:t>eep </a:t>
            </a:r>
            <a:r>
              <a:rPr lang="" altLang="en-US" sz="2800" dirty="0" smtClean="0"/>
              <a:t>A</a:t>
            </a:r>
            <a:r>
              <a:rPr lang="en-US" altLang="zh-CN" sz="2800" dirty="0" smtClean="0"/>
              <a:t>rchitectures 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82" y="796290"/>
            <a:ext cx="7546181" cy="417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94945" y="230823"/>
            <a:ext cx="4643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/>
              <a:t>Neural </a:t>
            </a:r>
            <a:r>
              <a:rPr lang="" altLang="en-US" sz="2400" dirty="0"/>
              <a:t>N</a:t>
            </a:r>
            <a:r>
              <a:rPr lang="en-US" altLang="zh-CN" sz="2400" dirty="0"/>
              <a:t>etwork for </a:t>
            </a:r>
            <a:r>
              <a:rPr lang="" altLang="en-US" sz="2400" dirty="0"/>
              <a:t>V</a:t>
            </a:r>
            <a:r>
              <a:rPr lang="en-US" altLang="zh-CN" sz="2400" dirty="0"/>
              <a:t>ision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43000" y="1132349"/>
            <a:ext cx="703199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A standard neural network applied to images: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000CC"/>
                </a:solidFill>
              </a:rPr>
              <a:t>Scales </a:t>
            </a:r>
            <a:r>
              <a:rPr lang="en-US" altLang="zh-CN" sz="2000" dirty="0" err="1" smtClean="0">
                <a:solidFill>
                  <a:srgbClr val="2000CC"/>
                </a:solidFill>
              </a:rPr>
              <a:t>quadratically</a:t>
            </a:r>
            <a:r>
              <a:rPr lang="en-US" altLang="zh-CN" sz="2000" dirty="0" smtClean="0">
                <a:solidFill>
                  <a:srgbClr val="2000CC"/>
                </a:solidFill>
              </a:rPr>
              <a:t> with the size of the input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000CC"/>
                </a:solidFill>
              </a:rPr>
              <a:t>Does not leverage </a:t>
            </a:r>
            <a:r>
              <a:rPr lang="en-US" altLang="zh-CN" sz="2000" dirty="0" err="1" smtClean="0">
                <a:solidFill>
                  <a:srgbClr val="2000CC"/>
                </a:solidFill>
              </a:rPr>
              <a:t>stationarity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Solution: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Connect each hidden unit to a small patch of the input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Share the weight across hidden units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This is called: </a:t>
            </a:r>
            <a:r>
              <a:rPr lang="" altLang="en-US" sz="2000" dirty="0" smtClean="0">
                <a:solidFill>
                  <a:srgbClr val="FF0000"/>
                </a:solidFill>
              </a:rPr>
              <a:t>C</a:t>
            </a:r>
            <a:r>
              <a:rPr lang="en-US" altLang="zh-CN" sz="2000" dirty="0" smtClean="0">
                <a:solidFill>
                  <a:srgbClr val="FF0000"/>
                </a:solidFill>
              </a:rPr>
              <a:t>onvolutional </a:t>
            </a:r>
            <a:r>
              <a:rPr lang="" altLang="en-US" sz="2000" dirty="0" smtClean="0">
                <a:solidFill>
                  <a:srgbClr val="FF0000"/>
                </a:solidFill>
              </a:rPr>
              <a:t>Neural N</a:t>
            </a:r>
            <a:r>
              <a:rPr lang="en-US" altLang="zh-CN" sz="2000" dirty="0" smtClean="0">
                <a:solidFill>
                  <a:srgbClr val="FF0000"/>
                </a:solidFill>
              </a:rPr>
              <a:t>etwork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" altLang="en-US" sz="2800" dirty="0" smtClean="0"/>
              <a:t>Convolution - Math Definition</a:t>
            </a:r>
            <a:endParaRPr lang="" altLang="en-US" sz="2800" dirty="0" smtClean="0">
              <a:solidFill>
                <a:srgbClr val="00B05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4755" y="934720"/>
            <a:ext cx="6584950" cy="1584325"/>
            <a:chOff x="1039" y="2061"/>
            <a:chExt cx="12606" cy="30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" y="2061"/>
              <a:ext cx="12606" cy="140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" y="3812"/>
              <a:ext cx="11009" cy="1283"/>
            </a:xfrm>
            <a:prstGeom prst="rect">
              <a:avLst/>
            </a:prstGeom>
          </p:spPr>
        </p:pic>
      </p:grpSp>
      <p:pic>
        <p:nvPicPr>
          <p:cNvPr id="5" name="Picture 4" descr="2d_conv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310" y="3049905"/>
            <a:ext cx="2811780" cy="1571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</a:t>
            </a:r>
            <a:r>
              <a:rPr lang="" altLang="en-US" sz="2800" dirty="0" smtClean="0"/>
              <a:t>- Effect</a:t>
            </a:r>
            <a:endParaRPr lang="" altLang="en-US" sz="2800" dirty="0" smtClean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840" y="2182495"/>
            <a:ext cx="1371600" cy="922655"/>
          </a:xfrm>
          <a:prstGeom prst="rect">
            <a:avLst/>
          </a:prstGeom>
        </p:spPr>
      </p:pic>
      <p:pic>
        <p:nvPicPr>
          <p:cNvPr id="7" name="Picture 6" descr="image0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" y="1713230"/>
            <a:ext cx="2793365" cy="18611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371850" y="2423795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5264150" y="2351405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altLang="en-US" sz="3200"/>
              <a:t>=</a:t>
            </a:r>
          </a:p>
        </p:txBody>
      </p:sp>
      <p:pic>
        <p:nvPicPr>
          <p:cNvPr id="10" name="Picture 9" descr="image0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315" y="1700530"/>
            <a:ext cx="2816860" cy="1876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</a:t>
            </a:r>
            <a:r>
              <a:rPr lang="" altLang="en-US" sz="2800" dirty="0" smtClean="0"/>
              <a:t>- Operation</a:t>
            </a:r>
            <a:endParaRPr lang="" altLang="en-US" sz="28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2066290" y="1110615"/>
          <a:ext cx="1699260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4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8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6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4580890" y="111061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3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1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2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4060190" y="1487805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altLang="en-US" sz="3200"/>
              <a:t>*</a:t>
            </a:r>
          </a:p>
        </p:txBody>
      </p:sp>
      <p:graphicFrame>
        <p:nvGraphicFramePr>
          <p:cNvPr id="8" name="Table 7"/>
          <p:cNvGraphicFramePr/>
          <p:nvPr/>
        </p:nvGraphicFramePr>
        <p:xfrm>
          <a:off x="1821180" y="2748280"/>
          <a:ext cx="2189480" cy="213360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</a:tblGrid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4580890" y="319849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Text Box 18"/>
          <p:cNvSpPr txBox="1"/>
          <p:nvPr/>
        </p:nvSpPr>
        <p:spPr>
          <a:xfrm>
            <a:off x="2591435" y="74422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altLang="en-US"/>
              <a:t>f(x,y)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4805680" y="742315"/>
            <a:ext cx="75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altLang="en-US"/>
              <a:t>g</a:t>
            </a:r>
            <a:r>
              <a:rPr lang="en-US" altLang="en-US"/>
              <a:t>(x,y)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5855335" y="1112520"/>
            <a:ext cx="6330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altLang="en-US" sz="1400" i="1"/>
              <a:t>mg=3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4566920" y="2244090"/>
            <a:ext cx="5842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altLang="en-US" sz="1400" i="1"/>
              <a:t>n</a:t>
            </a:r>
            <a:r>
              <a:rPr lang="en-US" altLang="en-US" sz="1400" i="1"/>
              <a:t>g=3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2075815" y="2244090"/>
            <a:ext cx="5346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n</a:t>
            </a:r>
            <a:r>
              <a:rPr lang="" altLang="en-US" sz="1400" i="1"/>
              <a:t>f</a:t>
            </a:r>
            <a:r>
              <a:rPr lang="en-US" altLang="en-US" sz="1400" i="1"/>
              <a:t>=</a:t>
            </a:r>
            <a:r>
              <a:rPr lang="" altLang="en-US" sz="1400" i="1"/>
              <a:t>4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1432560" y="1110615"/>
            <a:ext cx="5835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altLang="en-US" sz="1400" i="1"/>
              <a:t>m</a:t>
            </a:r>
            <a:r>
              <a:rPr lang="en-US" altLang="en-US" sz="1400" i="1"/>
              <a:t>f=</a:t>
            </a:r>
            <a:r>
              <a:rPr lang="" altLang="en-US" sz="1400" i="1"/>
              <a:t>3</a:t>
            </a:r>
            <a:endParaRPr lang="en-US" altLang="en-US" sz="1400" i="1"/>
          </a:p>
        </p:txBody>
      </p:sp>
      <p:sp>
        <p:nvSpPr>
          <p:cNvPr id="25" name="Down Arrow 24"/>
          <p:cNvSpPr/>
          <p:nvPr/>
        </p:nvSpPr>
        <p:spPr>
          <a:xfrm>
            <a:off x="2772410" y="2355850"/>
            <a:ext cx="288290" cy="28765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193675" y="2917190"/>
            <a:ext cx="14478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altLang="en-US" sz="1400" i="1"/>
              <a:t>第1行和最后1行</a:t>
            </a:r>
          </a:p>
          <a:p>
            <a:r>
              <a:rPr lang="" altLang="en-US" sz="1400" i="1"/>
              <a:t>加入mg-1行0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193675" y="3510915"/>
            <a:ext cx="14478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第1</a:t>
            </a:r>
            <a:r>
              <a:rPr lang="" altLang="en-US" sz="1400" i="1"/>
              <a:t>列</a:t>
            </a:r>
            <a:r>
              <a:rPr lang="en-US" altLang="en-US" sz="1400" i="1"/>
              <a:t>和最后1</a:t>
            </a:r>
            <a:r>
              <a:rPr lang="" altLang="en-US" sz="1400" i="1"/>
              <a:t>列</a:t>
            </a:r>
            <a:endParaRPr lang="en-US" altLang="en-US" sz="1400" i="1"/>
          </a:p>
          <a:p>
            <a:r>
              <a:rPr lang="en-US" altLang="en-US" sz="1400" i="1"/>
              <a:t>加入</a:t>
            </a:r>
            <a:r>
              <a:rPr lang="" altLang="en-US" sz="1400" i="1"/>
              <a:t>n</a:t>
            </a:r>
            <a:r>
              <a:rPr lang="en-US" altLang="en-US" sz="1400" i="1"/>
              <a:t>g-1</a:t>
            </a:r>
            <a:r>
              <a:rPr lang="" altLang="en-US" sz="1400" i="1"/>
              <a:t>列</a:t>
            </a:r>
            <a:r>
              <a:rPr lang="en-US" altLang="en-US" sz="1400" i="1"/>
              <a:t>0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4060190" y="3592830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6108700" y="3552190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altLang="en-US" sz="3200"/>
              <a:t>=</a:t>
            </a:r>
          </a:p>
        </p:txBody>
      </p:sp>
      <p:sp>
        <p:nvSpPr>
          <p:cNvPr id="30" name="Text Box 29"/>
          <p:cNvSpPr txBox="1"/>
          <p:nvPr/>
        </p:nvSpPr>
        <p:spPr>
          <a:xfrm>
            <a:off x="4458970" y="442404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将卷积核绕其中心</a:t>
            </a:r>
          </a:p>
          <a:p>
            <a:pPr algn="l"/>
            <a:r>
              <a:rPr lang="en-US" altLang="en-US" sz="1400" i="1"/>
              <a:t>旋转180度</a:t>
            </a:r>
          </a:p>
        </p:txBody>
      </p:sp>
      <p:sp>
        <p:nvSpPr>
          <p:cNvPr id="31" name="Down Arrow 30"/>
          <p:cNvSpPr/>
          <p:nvPr/>
        </p:nvSpPr>
        <p:spPr>
          <a:xfrm>
            <a:off x="5117465" y="2355850"/>
            <a:ext cx="288290" cy="28765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/>
          </a:p>
        </p:txBody>
      </p:sp>
      <p:graphicFrame>
        <p:nvGraphicFramePr>
          <p:cNvPr id="32" name="Table 31"/>
          <p:cNvGraphicFramePr/>
          <p:nvPr/>
        </p:nvGraphicFramePr>
        <p:xfrm>
          <a:off x="6672580" y="2870835"/>
          <a:ext cx="2320290" cy="188912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386715"/>
                <a:gridCol w="386715"/>
                <a:gridCol w="386715"/>
                <a:gridCol w="386715"/>
                <a:gridCol w="386715"/>
                <a:gridCol w="3867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12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14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28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34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22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12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Text Box 32"/>
          <p:cNvSpPr txBox="1"/>
          <p:nvPr/>
        </p:nvSpPr>
        <p:spPr>
          <a:xfrm>
            <a:off x="7388860" y="2526030"/>
            <a:ext cx="9994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" altLang="en-US" sz="1400" i="1"/>
              <a:t>shape=full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821180" y="274828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170555" y="3984625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107315" y="184785"/>
            <a:ext cx="83248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Neural Networks</a:t>
            </a:r>
          </a:p>
        </p:txBody>
      </p:sp>
      <p:pic>
        <p:nvPicPr>
          <p:cNvPr id="22554" name="Picture 26" descr="C:\Documents and Settings\Administrator\桌面\图像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1857375"/>
            <a:ext cx="3430588" cy="1898650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 descr="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42908">
            <a:off x="3733800" y="1519238"/>
            <a:ext cx="62865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27" descr="C:\Documents and Settings\Administrator\桌面\图像 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357438"/>
            <a:ext cx="11858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直接箭头连接符 34"/>
          <p:cNvCxnSpPr/>
          <p:nvPr/>
        </p:nvCxnSpPr>
        <p:spPr>
          <a:xfrm>
            <a:off x="571500" y="25717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571500" y="271462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71500" y="285750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571500" y="300037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571500" y="31432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714625" y="25844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714625" y="287020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0" name="TextBox 42"/>
          <p:cNvSpPr txBox="1">
            <a:spLocks noChangeArrowheads="1"/>
          </p:cNvSpPr>
          <p:nvPr/>
        </p:nvSpPr>
        <p:spPr bwMode="auto">
          <a:xfrm>
            <a:off x="3214688" y="24288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A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1" name="TextBox 43"/>
          <p:cNvSpPr txBox="1">
            <a:spLocks noChangeArrowheads="1"/>
          </p:cNvSpPr>
          <p:nvPr/>
        </p:nvSpPr>
        <p:spPr bwMode="auto">
          <a:xfrm>
            <a:off x="3214688" y="2727325"/>
            <a:ext cx="285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B</a:t>
            </a:r>
            <a:endParaRPr lang="zh-CN" altLang="en-US">
              <a:solidFill>
                <a:srgbClr val="FF00FF"/>
              </a:solidFill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2714625" y="31432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3" name="TextBox 45"/>
          <p:cNvSpPr txBox="1">
            <a:spLocks noChangeArrowheads="1"/>
          </p:cNvSpPr>
          <p:nvPr/>
        </p:nvSpPr>
        <p:spPr bwMode="auto">
          <a:xfrm>
            <a:off x="3214688" y="30003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C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4" name="TextBox 47"/>
          <p:cNvSpPr txBox="1">
            <a:spLocks noChangeArrowheads="1"/>
          </p:cNvSpPr>
          <p:nvPr/>
        </p:nvSpPr>
        <p:spPr bwMode="auto">
          <a:xfrm>
            <a:off x="1357313" y="2000250"/>
            <a:ext cx="1428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b="1" i="1"/>
              <a:t>Neural</a:t>
            </a:r>
            <a:r>
              <a:rPr lang="zh-CN" altLang="en-US" sz="1200" b="1" i="1"/>
              <a:t> </a:t>
            </a:r>
            <a:r>
              <a:rPr lang="en-US" altLang="zh-CN" sz="1200" b="1" i="1"/>
              <a:t>networks</a:t>
            </a:r>
            <a:endParaRPr lang="zh-CN" altLang="en-US" sz="1200" b="1" i="1"/>
          </a:p>
        </p:txBody>
      </p:sp>
      <p:sp>
        <p:nvSpPr>
          <p:cNvPr id="16405" name="TextBox 48"/>
          <p:cNvSpPr txBox="1">
            <a:spLocks noChangeArrowheads="1"/>
          </p:cNvSpPr>
          <p:nvPr/>
        </p:nvSpPr>
        <p:spPr bwMode="auto">
          <a:xfrm>
            <a:off x="571500" y="2214563"/>
            <a:ext cx="785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3366FF"/>
                </a:solidFill>
              </a:rPr>
              <a:t>sample</a:t>
            </a:r>
            <a:endParaRPr lang="zh-CN" altLang="en-US" sz="1200">
              <a:solidFill>
                <a:srgbClr val="3366FF"/>
              </a:solidFill>
            </a:endParaRPr>
          </a:p>
        </p:txBody>
      </p:sp>
      <p:sp>
        <p:nvSpPr>
          <p:cNvPr id="16406" name="TextBox 49"/>
          <p:cNvSpPr txBox="1">
            <a:spLocks noChangeArrowheads="1"/>
          </p:cNvSpPr>
          <p:nvPr/>
        </p:nvSpPr>
        <p:spPr bwMode="auto">
          <a:xfrm>
            <a:off x="2714625" y="2214563"/>
            <a:ext cx="857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00FF"/>
                </a:solidFill>
              </a:rPr>
              <a:t>label</a:t>
            </a:r>
            <a:endParaRPr lang="zh-CN" altLang="en-US" sz="1200">
              <a:solidFill>
                <a:srgbClr val="FF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</a:t>
            </a:r>
            <a:r>
              <a:rPr lang="en-US" altLang="en-US" sz="2800" dirty="0" smtClean="0">
                <a:sym typeface="+mn-ea"/>
              </a:rPr>
              <a:t> - Operation</a:t>
            </a:r>
            <a:endParaRPr lang="en-US" altLang="en-US" sz="2800" dirty="0" smtClean="0">
              <a:solidFill>
                <a:srgbClr val="00B050"/>
              </a:solidFill>
            </a:endParaRPr>
          </a:p>
          <a:p>
            <a:pPr eaLnBrk="1" hangingPunct="1"/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8" name="Table 7"/>
          <p:cNvGraphicFramePr/>
          <p:nvPr/>
        </p:nvGraphicFramePr>
        <p:xfrm>
          <a:off x="1031875" y="1026160"/>
          <a:ext cx="2189480" cy="213360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</a:tblGrid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91585" y="147637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8" name="Text Box 27"/>
          <p:cNvSpPr txBox="1"/>
          <p:nvPr/>
        </p:nvSpPr>
        <p:spPr>
          <a:xfrm>
            <a:off x="3270885" y="1870710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5274945" y="1729740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</a:p>
        </p:txBody>
      </p:sp>
      <p:graphicFrame>
        <p:nvGraphicFramePr>
          <p:cNvPr id="32" name="Table 31"/>
          <p:cNvGraphicFramePr/>
          <p:nvPr/>
        </p:nvGraphicFramePr>
        <p:xfrm>
          <a:off x="5932805" y="1476375"/>
          <a:ext cx="1546860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386715"/>
                <a:gridCol w="386715"/>
                <a:gridCol w="386715"/>
                <a:gridCol w="3867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50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29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Text Box 32"/>
          <p:cNvSpPr txBox="1"/>
          <p:nvPr/>
        </p:nvSpPr>
        <p:spPr>
          <a:xfrm>
            <a:off x="6272530" y="887095"/>
            <a:ext cx="12071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shape=</a:t>
            </a:r>
            <a:r>
              <a:rPr lang="" altLang="en-US" sz="1400" i="1"/>
              <a:t>same</a:t>
            </a:r>
            <a:endParaRPr lang="en-US" altLang="en-US" sz="1400" i="1"/>
          </a:p>
        </p:txBody>
      </p:sp>
      <p:sp>
        <p:nvSpPr>
          <p:cNvPr id="34" name="Rectangle 33"/>
          <p:cNvSpPr/>
          <p:nvPr/>
        </p:nvSpPr>
        <p:spPr>
          <a:xfrm>
            <a:off x="1297940" y="136525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138045" y="194691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835660" y="3616960"/>
            <a:ext cx="78085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import numpy as np</a:t>
            </a:r>
          </a:p>
          <a:p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=np.array([[1,2,3,4],[5,6,7,8],[9,8,7,6]])</a:t>
            </a:r>
          </a:p>
          <a:p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=np.array([[1,2,3],[-1,0,1],[2,1,2]])</a:t>
            </a: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import scipy.signal</a:t>
            </a: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print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(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scipy.signal.convolve(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,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print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(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scipy.signal.convolve(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,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78435" y="234315"/>
            <a:ext cx="81318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</a:t>
            </a:r>
            <a:r>
              <a:rPr lang="" altLang="en-US" dirty="0" smtClean="0"/>
              <a:t>Neural </a:t>
            </a:r>
            <a:r>
              <a:rPr lang="en-US" altLang="zh-CN" dirty="0" smtClean="0"/>
              <a:t>Network </a:t>
            </a:r>
            <a:r>
              <a:rPr lang="" altLang="en-US" dirty="0" smtClean="0"/>
              <a:t>-</a:t>
            </a:r>
            <a:r>
              <a:rPr lang="en-US" altLang="zh-CN" dirty="0" smtClean="0"/>
              <a:t> </a:t>
            </a:r>
            <a:r>
              <a:rPr lang="" altLang="en-US" dirty="0" smtClean="0"/>
              <a:t>A</a:t>
            </a:r>
            <a:r>
              <a:rPr lang="en-US" altLang="zh-CN" dirty="0" smtClean="0"/>
              <a:t>rchitecture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74" y="933711"/>
            <a:ext cx="6599086" cy="408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78435" y="234315"/>
            <a:ext cx="81318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</a:t>
            </a:r>
            <a:r>
              <a:rPr lang="en-US" altLang="en-US" dirty="0" smtClean="0"/>
              <a:t>Neural </a:t>
            </a:r>
            <a:r>
              <a:rPr lang="en-US" altLang="zh-CN" dirty="0" smtClean="0"/>
              <a:t>Network </a:t>
            </a:r>
            <a:r>
              <a:rPr lang="en-US" altLang="en-US" dirty="0" smtClean="0"/>
              <a:t>-</a:t>
            </a:r>
            <a:r>
              <a:rPr lang="en-US" altLang="zh-CN" dirty="0" smtClean="0"/>
              <a:t> </a:t>
            </a:r>
            <a:r>
              <a:rPr lang="" dirty="0" smtClean="0"/>
              <a:t>Demo</a:t>
            </a:r>
            <a:endParaRPr lang="" dirty="0">
              <a:solidFill>
                <a:srgbClr val="00B050"/>
              </a:solidFill>
            </a:endParaRPr>
          </a:p>
        </p:txBody>
      </p:sp>
      <p:pic>
        <p:nvPicPr>
          <p:cNvPr id="2" name="Picture 1" descr="convne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882015"/>
            <a:ext cx="8281035" cy="396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61925" y="243205"/>
            <a:ext cx="822579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/>
              <a:t>Convolutional Neural </a:t>
            </a:r>
            <a:r>
              <a:rPr lang="" altLang="en-US" sz="2000"/>
              <a:t>N</a:t>
            </a:r>
            <a:r>
              <a:rPr lang="en-US" altLang="zh-CN" sz="2000"/>
              <a:t>etworks </a:t>
            </a:r>
            <a:r>
              <a:rPr lang="" altLang="en-US" sz="2000"/>
              <a:t>- Properties</a:t>
            </a:r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500063" y="1477328"/>
            <a:ext cx="8072437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CNN is a </a:t>
            </a:r>
            <a:r>
              <a:rPr lang="en-US" altLang="ko-KR" dirty="0">
                <a:solidFill>
                  <a:srgbClr val="CC0000"/>
                </a:solidFill>
              </a:rPr>
              <a:t>feed-forward</a:t>
            </a:r>
            <a:r>
              <a:rPr lang="en-US" altLang="ko-KR" dirty="0"/>
              <a:t> network that can extract topological properties from an image.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Like almost every other neural networks they </a:t>
            </a:r>
            <a:r>
              <a:rPr lang="en-US" altLang="ko-KR" dirty="0">
                <a:solidFill>
                  <a:srgbClr val="CC0000"/>
                </a:solidFill>
              </a:rPr>
              <a:t>are trained</a:t>
            </a:r>
            <a:r>
              <a:rPr lang="en-US" altLang="ko-KR" dirty="0"/>
              <a:t> with a version of the </a:t>
            </a:r>
            <a:r>
              <a:rPr lang="en-US" altLang="ko-KR" dirty="0">
                <a:solidFill>
                  <a:srgbClr val="CC0000"/>
                </a:solidFill>
              </a:rPr>
              <a:t>back-propagation algorithm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They can recognize patterns with </a:t>
            </a:r>
            <a:r>
              <a:rPr lang="en-US" altLang="ko-KR" dirty="0">
                <a:solidFill>
                  <a:srgbClr val="C00000"/>
                </a:solidFill>
              </a:rPr>
              <a:t>extreme variability </a:t>
            </a:r>
            <a:r>
              <a:rPr lang="en-US" altLang="ko-KR" dirty="0"/>
              <a:t>(such as handwritten characters).</a:t>
            </a:r>
            <a:endParaRPr lang="en-GB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TextBox 115"/>
          <p:cNvSpPr txBox="1">
            <a:spLocks noChangeArrowheads="1"/>
          </p:cNvSpPr>
          <p:nvPr/>
        </p:nvSpPr>
        <p:spPr bwMode="auto">
          <a:xfrm>
            <a:off x="133985" y="275590"/>
            <a:ext cx="81845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Convolutional </a:t>
            </a:r>
            <a:r>
              <a:rPr lang="" altLang="en-US" dirty="0" smtClean="0"/>
              <a:t>L</a:t>
            </a:r>
            <a:r>
              <a:rPr lang="en-US" altLang="zh-CN" dirty="0" smtClean="0"/>
              <a:t>ayer </a:t>
            </a:r>
            <a:r>
              <a:rPr lang="" altLang="en-US" dirty="0" smtClean="0"/>
              <a:t>- Demonstration</a:t>
            </a:r>
            <a:endParaRPr lang="zh-CN" altLang="en-US" dirty="0"/>
          </a:p>
        </p:txBody>
      </p:sp>
      <p:grpSp>
        <p:nvGrpSpPr>
          <p:cNvPr id="23558" name="Group 80"/>
          <p:cNvGrpSpPr/>
          <p:nvPr/>
        </p:nvGrpSpPr>
        <p:grpSpPr bwMode="auto">
          <a:xfrm>
            <a:off x="142875" y="1500188"/>
            <a:ext cx="2000250" cy="2571750"/>
            <a:chOff x="3264" y="331"/>
            <a:chExt cx="2846" cy="3555"/>
          </a:xfrm>
        </p:grpSpPr>
        <p:grpSp>
          <p:nvGrpSpPr>
            <p:cNvPr id="23861" name="Group 71"/>
            <p:cNvGrpSpPr/>
            <p:nvPr/>
          </p:nvGrpSpPr>
          <p:grpSpPr bwMode="auto">
            <a:xfrm>
              <a:off x="4800" y="912"/>
              <a:ext cx="576" cy="2974"/>
              <a:chOff x="2634" y="852"/>
              <a:chExt cx="576" cy="2974"/>
            </a:xfrm>
          </p:grpSpPr>
          <p:pic>
            <p:nvPicPr>
              <p:cNvPr id="23869" name="Picture 57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852"/>
                <a:ext cx="576" cy="5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0" name="Picture 58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1428"/>
                <a:ext cx="576" cy="58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1" name="Picture 59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658"/>
                <a:ext cx="576" cy="5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2" name="Picture 60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056"/>
                <a:ext cx="576" cy="56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3" name="Picture 6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3252"/>
                <a:ext cx="576" cy="57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862" name="Picture 70" descr="Anf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776"/>
              <a:ext cx="948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63" name="Line 72"/>
            <p:cNvSpPr>
              <a:spLocks noChangeShapeType="1"/>
            </p:cNvSpPr>
            <p:nvPr/>
          </p:nvSpPr>
          <p:spPr bwMode="auto">
            <a:xfrm flipV="1">
              <a:off x="4176" y="1152"/>
              <a:ext cx="624" cy="1008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4" name="Line 73"/>
            <p:cNvSpPr>
              <a:spLocks noChangeShapeType="1"/>
            </p:cNvSpPr>
            <p:nvPr/>
          </p:nvSpPr>
          <p:spPr bwMode="auto">
            <a:xfrm flipV="1">
              <a:off x="4176" y="1872"/>
              <a:ext cx="624" cy="336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5" name="Line 74"/>
            <p:cNvSpPr>
              <a:spLocks noChangeShapeType="1"/>
            </p:cNvSpPr>
            <p:nvPr/>
          </p:nvSpPr>
          <p:spPr bwMode="auto">
            <a:xfrm>
              <a:off x="4176" y="2256"/>
              <a:ext cx="576" cy="144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6" name="Line 75"/>
            <p:cNvSpPr>
              <a:spLocks noChangeShapeType="1"/>
            </p:cNvSpPr>
            <p:nvPr/>
          </p:nvSpPr>
          <p:spPr bwMode="auto">
            <a:xfrm>
              <a:off x="4176" y="2304"/>
              <a:ext cx="576" cy="67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7" name="Line 76"/>
            <p:cNvSpPr>
              <a:spLocks noChangeShapeType="1"/>
            </p:cNvSpPr>
            <p:nvPr/>
          </p:nvSpPr>
          <p:spPr bwMode="auto">
            <a:xfrm>
              <a:off x="4176" y="2400"/>
              <a:ext cx="576" cy="115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8" name="Text Box 77"/>
            <p:cNvSpPr txBox="1">
              <a:spLocks noChangeArrowheads="1"/>
            </p:cNvSpPr>
            <p:nvPr/>
          </p:nvSpPr>
          <p:spPr bwMode="auto">
            <a:xfrm>
              <a:off x="4646" y="331"/>
              <a:ext cx="1464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66CC"/>
                  </a:solidFill>
                </a:rPr>
                <a:t>features</a:t>
              </a:r>
            </a:p>
          </p:txBody>
        </p:sp>
      </p:grpSp>
      <p:grpSp>
        <p:nvGrpSpPr>
          <p:cNvPr id="23559" name="Group 510"/>
          <p:cNvGrpSpPr/>
          <p:nvPr/>
        </p:nvGrpSpPr>
        <p:grpSpPr bwMode="auto">
          <a:xfrm>
            <a:off x="2357438" y="1071563"/>
            <a:ext cx="5857875" cy="754062"/>
            <a:chOff x="528" y="816"/>
            <a:chExt cx="4979" cy="641"/>
          </a:xfrm>
        </p:grpSpPr>
        <p:grpSp>
          <p:nvGrpSpPr>
            <p:cNvPr id="23829" name="Group 474"/>
            <p:cNvGrpSpPr/>
            <p:nvPr/>
          </p:nvGrpSpPr>
          <p:grpSpPr bwMode="auto">
            <a:xfrm>
              <a:off x="2208" y="816"/>
              <a:ext cx="639" cy="641"/>
              <a:chOff x="769" y="2495"/>
              <a:chExt cx="639" cy="641"/>
            </a:xfrm>
          </p:grpSpPr>
          <p:sp>
            <p:nvSpPr>
              <p:cNvPr id="23840" name="Oval 475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3841" name="Oval 476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23842" name="Oval 477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-1</a:t>
                </a:r>
              </a:p>
            </p:txBody>
          </p:sp>
          <p:sp>
            <p:nvSpPr>
              <p:cNvPr id="23843" name="Line 478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4" name="Line 479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5" name="Oval 480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3846" name="Oval 481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23847" name="Oval 482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</a:p>
            </p:txBody>
          </p:sp>
          <p:sp>
            <p:nvSpPr>
              <p:cNvPr id="23848" name="Line 483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9" name="Line 484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0" name="Line 485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1" name="Line 486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2" name="Line 487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3" name="Oval 488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3854" name="Oval 489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23855" name="Oval 490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</a:p>
            </p:txBody>
          </p:sp>
          <p:sp>
            <p:nvSpPr>
              <p:cNvPr id="23856" name="Line 491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7" name="Line 492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8" name="Line 493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9" name="Line 494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60" name="Line 495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3830" name="Group 509"/>
            <p:cNvGrpSpPr/>
            <p:nvPr/>
          </p:nvGrpSpPr>
          <p:grpSpPr bwMode="auto">
            <a:xfrm>
              <a:off x="528" y="864"/>
              <a:ext cx="4979" cy="528"/>
              <a:chOff x="528" y="864"/>
              <a:chExt cx="4979" cy="528"/>
            </a:xfrm>
          </p:grpSpPr>
          <p:sp>
            <p:nvSpPr>
              <p:cNvPr id="23831" name="Rectangle 500"/>
              <p:cNvSpPr>
                <a:spLocks noChangeArrowheads="1"/>
              </p:cNvSpPr>
              <p:nvPr/>
            </p:nvSpPr>
            <p:spPr bwMode="auto">
              <a:xfrm>
                <a:off x="1056" y="912"/>
                <a:ext cx="100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400" i="1">
                    <a:solidFill>
                      <a:srgbClr val="C00000"/>
                    </a:solidFill>
                  </a:rPr>
                  <a:t>Convolve with</a:t>
                </a:r>
              </a:p>
            </p:txBody>
          </p:sp>
          <p:pic>
            <p:nvPicPr>
              <p:cNvPr id="23832" name="Picture 498" descr="Anf1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" y="864"/>
                <a:ext cx="497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833" name="Line 499"/>
              <p:cNvSpPr>
                <a:spLocks noChangeShapeType="1"/>
              </p:cNvSpPr>
              <p:nvPr/>
            </p:nvSpPr>
            <p:spPr bwMode="auto">
              <a:xfrm>
                <a:off x="1104" y="1152"/>
                <a:ext cx="100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34" name="Line 502"/>
              <p:cNvSpPr>
                <a:spLocks noChangeShapeType="1"/>
              </p:cNvSpPr>
              <p:nvPr/>
            </p:nvSpPr>
            <p:spPr bwMode="auto">
              <a:xfrm>
                <a:off x="2912" y="1152"/>
                <a:ext cx="76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3835" name="Group 506"/>
              <p:cNvGrpSpPr/>
              <p:nvPr/>
            </p:nvGrpSpPr>
            <p:grpSpPr bwMode="auto">
              <a:xfrm>
                <a:off x="3744" y="864"/>
                <a:ext cx="1008" cy="480"/>
                <a:chOff x="3984" y="864"/>
                <a:chExt cx="1008" cy="480"/>
              </a:xfrm>
            </p:grpSpPr>
            <p:sp>
              <p:nvSpPr>
                <p:cNvPr id="23838" name="Line 504"/>
                <p:cNvSpPr>
                  <a:spLocks noChangeShapeType="1"/>
                </p:cNvSpPr>
                <p:nvPr/>
              </p:nvSpPr>
              <p:spPr bwMode="auto">
                <a:xfrm>
                  <a:off x="4320" y="864"/>
                  <a:ext cx="0" cy="48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839" name="Freeform 505"/>
                <p:cNvSpPr/>
                <p:nvPr/>
              </p:nvSpPr>
              <p:spPr bwMode="auto">
                <a:xfrm>
                  <a:off x="3984" y="960"/>
                  <a:ext cx="1008" cy="192"/>
                </a:xfrm>
                <a:custGeom>
                  <a:avLst/>
                  <a:gdLst>
                    <a:gd name="T0" fmla="*/ 0 w 1008"/>
                    <a:gd name="T1" fmla="*/ 192 h 192"/>
                    <a:gd name="T2" fmla="*/ 576 w 1008"/>
                    <a:gd name="T3" fmla="*/ 192 h 192"/>
                    <a:gd name="T4" fmla="*/ 576 w 1008"/>
                    <a:gd name="T5" fmla="*/ 0 h 192"/>
                    <a:gd name="T6" fmla="*/ 1008 w 1008"/>
                    <a:gd name="T7" fmla="*/ 0 h 19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008"/>
                    <a:gd name="T13" fmla="*/ 0 h 192"/>
                    <a:gd name="T14" fmla="*/ 1008 w 1008"/>
                    <a:gd name="T15" fmla="*/ 192 h 19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008" h="192">
                      <a:moveTo>
                        <a:pt x="0" y="192"/>
                      </a:moveTo>
                      <a:lnTo>
                        <a:pt x="576" y="192"/>
                      </a:lnTo>
                      <a:lnTo>
                        <a:pt x="576" y="0"/>
                      </a:lnTo>
                      <a:lnTo>
                        <a:pt x="1008" y="0"/>
                      </a:lnTo>
                    </a:path>
                  </a:pathLst>
                </a:custGeom>
                <a:noFill/>
                <a:ln w="12700" cap="sq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pic>
            <p:nvPicPr>
              <p:cNvPr id="23836" name="Picture 507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088" y="864"/>
                <a:ext cx="419" cy="4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3837" name="Line 508"/>
              <p:cNvSpPr>
                <a:spLocks noChangeShapeType="1"/>
              </p:cNvSpPr>
              <p:nvPr/>
            </p:nvSpPr>
            <p:spPr bwMode="auto">
              <a:xfrm>
                <a:off x="4512" y="1152"/>
                <a:ext cx="48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3560" name="Group 98"/>
          <p:cNvGrpSpPr/>
          <p:nvPr/>
        </p:nvGrpSpPr>
        <p:grpSpPr bwMode="auto">
          <a:xfrm>
            <a:off x="2500313" y="2000250"/>
            <a:ext cx="1571625" cy="1296988"/>
            <a:chOff x="624" y="1488"/>
            <a:chExt cx="1359" cy="1122"/>
          </a:xfrm>
        </p:grpSpPr>
        <p:sp>
          <p:nvSpPr>
            <p:cNvPr id="23749" name="Rectangle 18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0" name="Oval 19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1" name="Oval 20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2" name="Oval 21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3" name="Oval 22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4" name="Oval 23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5" name="Oval 24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6" name="Line 25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7" name="Line 26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8" name="Line 27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9" name="Line 28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0" name="Line 29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1" name="Oval 30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2" name="Oval 31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3" name="Oval 32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4" name="Oval 33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5" name="Oval 34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6" name="Oval 35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7" name="Line 36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8" name="Line 37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9" name="Line 38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0" name="Line 39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1" name="Line 40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2" name="Line 41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3" name="Line 42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4" name="Line 43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5" name="Line 44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6" name="Line 45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7" name="Line 46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8" name="Oval 47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79" name="Oval 48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0" name="Oval 49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1" name="Oval 50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2" name="Oval 51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3" name="Oval 52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4" name="Line 53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5" name="Line 54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6" name="Line 55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7" name="Line 56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8" name="Line 57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9" name="Line 58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0" name="Line 59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1" name="Line 60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2" name="Line 61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3" name="Line 62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4" name="Line 63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5" name="Oval 64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6" name="Oval 65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7" name="Oval 66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8" name="Oval 67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9" name="Oval 68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0" name="Oval 69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1" name="Line 70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2" name="Line 71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3" name="Line 72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4" name="Line 73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5" name="Line 74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6" name="Line 75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7" name="Line 76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8" name="Line 77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9" name="Line 78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0" name="Line 79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1" name="Line 80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2" name="Oval 81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3" name="Oval 82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4" name="Oval 83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5" name="Oval 84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6" name="Oval 85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7" name="Oval 86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8" name="Line 87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9" name="Line 88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0" name="Line 89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1" name="Line 90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2" name="Line 91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3" name="Line 92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4" name="Line 93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5" name="Line 94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6" name="Line 95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7" name="Line 96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8" name="Line 97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03" name="Oval 104"/>
          <p:cNvSpPr>
            <a:spLocks noChangeArrowheads="1"/>
          </p:cNvSpPr>
          <p:nvPr/>
        </p:nvSpPr>
        <p:spPr bwMode="auto">
          <a:xfrm>
            <a:off x="3713163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4" name="Oval 105"/>
          <p:cNvSpPr>
            <a:spLocks noChangeArrowheads="1"/>
          </p:cNvSpPr>
          <p:nvPr/>
        </p:nvSpPr>
        <p:spPr bwMode="auto">
          <a:xfrm>
            <a:off x="3333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5" name="Oval 106"/>
          <p:cNvSpPr>
            <a:spLocks noChangeArrowheads="1"/>
          </p:cNvSpPr>
          <p:nvPr/>
        </p:nvSpPr>
        <p:spPr bwMode="auto">
          <a:xfrm>
            <a:off x="2952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6" name="Oval 107"/>
          <p:cNvSpPr>
            <a:spLocks noChangeArrowheads="1"/>
          </p:cNvSpPr>
          <p:nvPr/>
        </p:nvSpPr>
        <p:spPr bwMode="auto">
          <a:xfrm>
            <a:off x="2571750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7" name="Line 108"/>
          <p:cNvSpPr>
            <a:spLocks noChangeShapeType="1"/>
          </p:cNvSpPr>
          <p:nvPr/>
        </p:nvSpPr>
        <p:spPr bwMode="auto">
          <a:xfrm>
            <a:off x="2827338" y="3986213"/>
            <a:ext cx="920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8" name="Line 109"/>
          <p:cNvSpPr>
            <a:spLocks noChangeShapeType="1"/>
          </p:cNvSpPr>
          <p:nvPr/>
        </p:nvSpPr>
        <p:spPr bwMode="auto">
          <a:xfrm>
            <a:off x="3206750" y="3986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9" name="Line 110"/>
          <p:cNvSpPr>
            <a:spLocks noChangeShapeType="1"/>
          </p:cNvSpPr>
          <p:nvPr/>
        </p:nvSpPr>
        <p:spPr bwMode="auto">
          <a:xfrm>
            <a:off x="3587750" y="3986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0" name="Oval 113"/>
          <p:cNvSpPr>
            <a:spLocks noChangeArrowheads="1"/>
          </p:cNvSpPr>
          <p:nvPr/>
        </p:nvSpPr>
        <p:spPr bwMode="auto">
          <a:xfrm>
            <a:off x="3713163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1" name="Oval 114"/>
          <p:cNvSpPr>
            <a:spLocks noChangeArrowheads="1"/>
          </p:cNvSpPr>
          <p:nvPr/>
        </p:nvSpPr>
        <p:spPr bwMode="auto">
          <a:xfrm>
            <a:off x="3333750" y="4238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2" name="Oval 115"/>
          <p:cNvSpPr>
            <a:spLocks noChangeArrowheads="1"/>
          </p:cNvSpPr>
          <p:nvPr/>
        </p:nvSpPr>
        <p:spPr bwMode="auto">
          <a:xfrm>
            <a:off x="2957513" y="4233863"/>
            <a:ext cx="252412" cy="254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3" name="Oval 116"/>
          <p:cNvSpPr>
            <a:spLocks noChangeArrowheads="1"/>
          </p:cNvSpPr>
          <p:nvPr/>
        </p:nvSpPr>
        <p:spPr bwMode="auto">
          <a:xfrm>
            <a:off x="2571750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4" name="Line 117"/>
          <p:cNvSpPr>
            <a:spLocks noChangeShapeType="1"/>
          </p:cNvSpPr>
          <p:nvPr/>
        </p:nvSpPr>
        <p:spPr bwMode="auto">
          <a:xfrm>
            <a:off x="2827338" y="4367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" name="Line 118"/>
          <p:cNvSpPr>
            <a:spLocks noChangeShapeType="1"/>
          </p:cNvSpPr>
          <p:nvPr/>
        </p:nvSpPr>
        <p:spPr bwMode="auto">
          <a:xfrm>
            <a:off x="3206750" y="4367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6" name="Line 119"/>
          <p:cNvSpPr>
            <a:spLocks noChangeShapeType="1"/>
          </p:cNvSpPr>
          <p:nvPr/>
        </p:nvSpPr>
        <p:spPr bwMode="auto">
          <a:xfrm>
            <a:off x="3587750" y="4367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" name="Line 121"/>
          <p:cNvSpPr>
            <a:spLocks noChangeShapeType="1"/>
          </p:cNvSpPr>
          <p:nvPr/>
        </p:nvSpPr>
        <p:spPr bwMode="auto">
          <a:xfrm flipV="1">
            <a:off x="2698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8" name="Line 122"/>
          <p:cNvSpPr>
            <a:spLocks noChangeShapeType="1"/>
          </p:cNvSpPr>
          <p:nvPr/>
        </p:nvSpPr>
        <p:spPr bwMode="auto">
          <a:xfrm flipV="1">
            <a:off x="3078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9" name="Line 123"/>
          <p:cNvSpPr>
            <a:spLocks noChangeShapeType="1"/>
          </p:cNvSpPr>
          <p:nvPr/>
        </p:nvSpPr>
        <p:spPr bwMode="auto">
          <a:xfrm flipV="1">
            <a:off x="3459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0" name="Line 124"/>
          <p:cNvSpPr>
            <a:spLocks noChangeShapeType="1"/>
          </p:cNvSpPr>
          <p:nvPr/>
        </p:nvSpPr>
        <p:spPr bwMode="auto">
          <a:xfrm flipV="1">
            <a:off x="3841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1" name="Oval 127"/>
          <p:cNvSpPr>
            <a:spLocks noChangeArrowheads="1"/>
          </p:cNvSpPr>
          <p:nvPr/>
        </p:nvSpPr>
        <p:spPr bwMode="auto">
          <a:xfrm>
            <a:off x="3713163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2" name="Oval 128"/>
          <p:cNvSpPr>
            <a:spLocks noChangeArrowheads="1"/>
          </p:cNvSpPr>
          <p:nvPr/>
        </p:nvSpPr>
        <p:spPr bwMode="auto">
          <a:xfrm>
            <a:off x="3333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3" name="Oval 129"/>
          <p:cNvSpPr>
            <a:spLocks noChangeArrowheads="1"/>
          </p:cNvSpPr>
          <p:nvPr/>
        </p:nvSpPr>
        <p:spPr bwMode="auto">
          <a:xfrm>
            <a:off x="2952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4" name="Oval 130"/>
          <p:cNvSpPr>
            <a:spLocks noChangeArrowheads="1"/>
          </p:cNvSpPr>
          <p:nvPr/>
        </p:nvSpPr>
        <p:spPr bwMode="auto">
          <a:xfrm>
            <a:off x="2571750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5" name="Line 131"/>
          <p:cNvSpPr>
            <a:spLocks noChangeShapeType="1"/>
          </p:cNvSpPr>
          <p:nvPr/>
        </p:nvSpPr>
        <p:spPr bwMode="auto">
          <a:xfrm>
            <a:off x="2827338" y="4748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6" name="Line 132"/>
          <p:cNvSpPr>
            <a:spLocks noChangeShapeType="1"/>
          </p:cNvSpPr>
          <p:nvPr/>
        </p:nvSpPr>
        <p:spPr bwMode="auto">
          <a:xfrm>
            <a:off x="3206750" y="4748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7" name="Line 133"/>
          <p:cNvSpPr>
            <a:spLocks noChangeShapeType="1"/>
          </p:cNvSpPr>
          <p:nvPr/>
        </p:nvSpPr>
        <p:spPr bwMode="auto">
          <a:xfrm>
            <a:off x="3587750" y="4748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8" name="Line 135"/>
          <p:cNvSpPr>
            <a:spLocks noChangeShapeType="1"/>
          </p:cNvSpPr>
          <p:nvPr/>
        </p:nvSpPr>
        <p:spPr bwMode="auto">
          <a:xfrm flipV="1">
            <a:off x="2698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9" name="Line 136"/>
          <p:cNvSpPr>
            <a:spLocks noChangeShapeType="1"/>
          </p:cNvSpPr>
          <p:nvPr/>
        </p:nvSpPr>
        <p:spPr bwMode="auto">
          <a:xfrm flipV="1">
            <a:off x="3078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30" name="Line 137"/>
          <p:cNvSpPr>
            <a:spLocks noChangeShapeType="1"/>
          </p:cNvSpPr>
          <p:nvPr/>
        </p:nvSpPr>
        <p:spPr bwMode="auto">
          <a:xfrm flipV="1">
            <a:off x="3459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31" name="Line 138"/>
          <p:cNvSpPr>
            <a:spLocks noChangeShapeType="1"/>
          </p:cNvSpPr>
          <p:nvPr/>
        </p:nvSpPr>
        <p:spPr bwMode="auto">
          <a:xfrm flipV="1">
            <a:off x="3841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pSp>
        <p:nvGrpSpPr>
          <p:cNvPr id="23590" name="Group 235"/>
          <p:cNvGrpSpPr/>
          <p:nvPr/>
        </p:nvGrpSpPr>
        <p:grpSpPr bwMode="auto">
          <a:xfrm>
            <a:off x="4484688" y="2001838"/>
            <a:ext cx="2087562" cy="1498600"/>
            <a:chOff x="624" y="1488"/>
            <a:chExt cx="1359" cy="1122"/>
          </a:xfrm>
        </p:grpSpPr>
        <p:sp>
          <p:nvSpPr>
            <p:cNvPr id="23669" name="Rectangle 236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0" name="Oval 237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1" name="Oval 238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2" name="Oval 239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3" name="Oval 240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4" name="Oval 241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5" name="Oval 242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6" name="Line 243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7" name="Line 244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8" name="Line 245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9" name="Line 246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0" name="Line 247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1" name="Oval 248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2" name="Oval 249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3" name="Oval 250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4" name="Oval 251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5" name="Oval 252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6" name="Oval 253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7" name="Line 254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8" name="Line 255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9" name="Line 256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0" name="Line 257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1" name="Line 258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2" name="Line 259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3" name="Line 260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4" name="Line 261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5" name="Line 262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6" name="Line 263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7" name="Line 264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8" name="Oval 265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99" name="Oval 266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0" name="Oval 267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1" name="Oval 268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2" name="Oval 269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3" name="Oval 270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4" name="Line 271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5" name="Line 272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6" name="Line 273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7" name="Line 274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8" name="Line 275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9" name="Line 276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0" name="Line 277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1" name="Line 278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2" name="Line 279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3" name="Line 280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4" name="Line 281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5" name="Oval 282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6" name="Oval 283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7" name="Oval 284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8" name="Oval 285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9" name="Oval 286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0" name="Oval 287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1" name="Line 288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2" name="Line 289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3" name="Line 290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4" name="Line 291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5" name="Line 292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6" name="Line 293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7" name="Line 294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8" name="Line 295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9" name="Line 296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0" name="Line 297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1" name="Line 298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2" name="Oval 299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3" name="Oval 300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4" name="Oval 301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5" name="Oval 302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6" name="Oval 303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7" name="Oval 304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8" name="Line 305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9" name="Line 306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0" name="Line 307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1" name="Line 308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2" name="Line 309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3" name="Line 310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4" name="Line 311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5" name="Line 312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6" name="Line 313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7" name="Line 314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8" name="Line 315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1" name="Group 182"/>
          <p:cNvGrpSpPr/>
          <p:nvPr/>
        </p:nvGrpSpPr>
        <p:grpSpPr bwMode="auto">
          <a:xfrm>
            <a:off x="7151688" y="2154238"/>
            <a:ext cx="1014412" cy="1017587"/>
            <a:chOff x="769" y="2495"/>
            <a:chExt cx="639" cy="641"/>
          </a:xfrm>
        </p:grpSpPr>
        <p:sp>
          <p:nvSpPr>
            <p:cNvPr id="23648" name="Oval 161"/>
            <p:cNvSpPr>
              <a:spLocks noChangeArrowheads="1"/>
            </p:cNvSpPr>
            <p:nvPr/>
          </p:nvSpPr>
          <p:spPr bwMode="auto">
            <a:xfrm>
              <a:off x="124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w13</a:t>
              </a:r>
            </a:p>
          </p:txBody>
        </p:sp>
        <p:sp>
          <p:nvSpPr>
            <p:cNvPr id="23649" name="Oval 162"/>
            <p:cNvSpPr>
              <a:spLocks noChangeArrowheads="1"/>
            </p:cNvSpPr>
            <p:nvPr/>
          </p:nvSpPr>
          <p:spPr bwMode="auto">
            <a:xfrm>
              <a:off x="100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w12</a:t>
              </a:r>
            </a:p>
          </p:txBody>
        </p:sp>
        <p:sp>
          <p:nvSpPr>
            <p:cNvPr id="23650" name="Oval 163"/>
            <p:cNvSpPr>
              <a:spLocks noChangeArrowheads="1"/>
            </p:cNvSpPr>
            <p:nvPr/>
          </p:nvSpPr>
          <p:spPr bwMode="auto">
            <a:xfrm>
              <a:off x="769" y="2495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w11</a:t>
              </a:r>
            </a:p>
          </p:txBody>
        </p:sp>
        <p:sp>
          <p:nvSpPr>
            <p:cNvPr id="23651" name="Line 164"/>
            <p:cNvSpPr>
              <a:spLocks noChangeShapeType="1"/>
            </p:cNvSpPr>
            <p:nvPr/>
          </p:nvSpPr>
          <p:spPr bwMode="auto">
            <a:xfrm>
              <a:off x="92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2" name="Line 165"/>
            <p:cNvSpPr>
              <a:spLocks noChangeShapeType="1"/>
            </p:cNvSpPr>
            <p:nvPr/>
          </p:nvSpPr>
          <p:spPr bwMode="auto">
            <a:xfrm>
              <a:off x="116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3" name="Oval 166"/>
            <p:cNvSpPr>
              <a:spLocks noChangeArrowheads="1"/>
            </p:cNvSpPr>
            <p:nvPr/>
          </p:nvSpPr>
          <p:spPr bwMode="auto">
            <a:xfrm>
              <a:off x="124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w23</a:t>
              </a:r>
            </a:p>
          </p:txBody>
        </p:sp>
        <p:sp>
          <p:nvSpPr>
            <p:cNvPr id="23654" name="Oval 167"/>
            <p:cNvSpPr>
              <a:spLocks noChangeArrowheads="1"/>
            </p:cNvSpPr>
            <p:nvPr/>
          </p:nvSpPr>
          <p:spPr bwMode="auto">
            <a:xfrm>
              <a:off x="100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w22</a:t>
              </a:r>
            </a:p>
          </p:txBody>
        </p:sp>
        <p:sp>
          <p:nvSpPr>
            <p:cNvPr id="23655" name="Oval 168"/>
            <p:cNvSpPr>
              <a:spLocks noChangeArrowheads="1"/>
            </p:cNvSpPr>
            <p:nvPr/>
          </p:nvSpPr>
          <p:spPr bwMode="auto">
            <a:xfrm>
              <a:off x="769" y="273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w21</a:t>
              </a:r>
            </a:p>
          </p:txBody>
        </p:sp>
        <p:sp>
          <p:nvSpPr>
            <p:cNvPr id="23656" name="Line 169"/>
            <p:cNvSpPr>
              <a:spLocks noChangeShapeType="1"/>
            </p:cNvSpPr>
            <p:nvPr/>
          </p:nvSpPr>
          <p:spPr bwMode="auto">
            <a:xfrm>
              <a:off x="92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7" name="Line 170"/>
            <p:cNvSpPr>
              <a:spLocks noChangeShapeType="1"/>
            </p:cNvSpPr>
            <p:nvPr/>
          </p:nvSpPr>
          <p:spPr bwMode="auto">
            <a:xfrm>
              <a:off x="116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8" name="Line 171"/>
            <p:cNvSpPr>
              <a:spLocks noChangeShapeType="1"/>
            </p:cNvSpPr>
            <p:nvPr/>
          </p:nvSpPr>
          <p:spPr bwMode="auto">
            <a:xfrm flipV="1">
              <a:off x="84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9" name="Line 172"/>
            <p:cNvSpPr>
              <a:spLocks noChangeShapeType="1"/>
            </p:cNvSpPr>
            <p:nvPr/>
          </p:nvSpPr>
          <p:spPr bwMode="auto">
            <a:xfrm flipV="1">
              <a:off x="1089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0" name="Line 173"/>
            <p:cNvSpPr>
              <a:spLocks noChangeShapeType="1"/>
            </p:cNvSpPr>
            <p:nvPr/>
          </p:nvSpPr>
          <p:spPr bwMode="auto">
            <a:xfrm flipV="1">
              <a:off x="132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1" name="Oval 174"/>
            <p:cNvSpPr>
              <a:spLocks noChangeArrowheads="1"/>
            </p:cNvSpPr>
            <p:nvPr/>
          </p:nvSpPr>
          <p:spPr bwMode="auto">
            <a:xfrm>
              <a:off x="124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w33</a:t>
              </a:r>
            </a:p>
          </p:txBody>
        </p:sp>
        <p:sp>
          <p:nvSpPr>
            <p:cNvPr id="23662" name="Oval 175"/>
            <p:cNvSpPr>
              <a:spLocks noChangeArrowheads="1"/>
            </p:cNvSpPr>
            <p:nvPr/>
          </p:nvSpPr>
          <p:spPr bwMode="auto">
            <a:xfrm>
              <a:off x="100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w32</a:t>
              </a:r>
            </a:p>
          </p:txBody>
        </p:sp>
        <p:sp>
          <p:nvSpPr>
            <p:cNvPr id="23663" name="Oval 176"/>
            <p:cNvSpPr>
              <a:spLocks noChangeArrowheads="1"/>
            </p:cNvSpPr>
            <p:nvPr/>
          </p:nvSpPr>
          <p:spPr bwMode="auto">
            <a:xfrm>
              <a:off x="769" y="297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w31</a:t>
              </a:r>
            </a:p>
          </p:txBody>
        </p:sp>
        <p:sp>
          <p:nvSpPr>
            <p:cNvPr id="23664" name="Line 177"/>
            <p:cNvSpPr>
              <a:spLocks noChangeShapeType="1"/>
            </p:cNvSpPr>
            <p:nvPr/>
          </p:nvSpPr>
          <p:spPr bwMode="auto">
            <a:xfrm>
              <a:off x="92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5" name="Line 178"/>
            <p:cNvSpPr>
              <a:spLocks noChangeShapeType="1"/>
            </p:cNvSpPr>
            <p:nvPr/>
          </p:nvSpPr>
          <p:spPr bwMode="auto">
            <a:xfrm>
              <a:off x="116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6" name="Line 179"/>
            <p:cNvSpPr>
              <a:spLocks noChangeShapeType="1"/>
            </p:cNvSpPr>
            <p:nvPr/>
          </p:nvSpPr>
          <p:spPr bwMode="auto">
            <a:xfrm flipV="1">
              <a:off x="84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7" name="Line 180"/>
            <p:cNvSpPr>
              <a:spLocks noChangeShapeType="1"/>
            </p:cNvSpPr>
            <p:nvPr/>
          </p:nvSpPr>
          <p:spPr bwMode="auto">
            <a:xfrm flipV="1">
              <a:off x="1089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8" name="Line 181"/>
            <p:cNvSpPr>
              <a:spLocks noChangeShapeType="1"/>
            </p:cNvSpPr>
            <p:nvPr/>
          </p:nvSpPr>
          <p:spPr bwMode="auto">
            <a:xfrm flipV="1">
              <a:off x="132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2" name="Group 536"/>
          <p:cNvGrpSpPr/>
          <p:nvPr/>
        </p:nvGrpSpPr>
        <p:grpSpPr bwMode="auto">
          <a:xfrm>
            <a:off x="7177088" y="3983038"/>
            <a:ext cx="1395412" cy="803275"/>
            <a:chOff x="4384" y="2880"/>
            <a:chExt cx="879" cy="641"/>
          </a:xfrm>
        </p:grpSpPr>
        <p:sp>
          <p:nvSpPr>
            <p:cNvPr id="23619" name="Oval 185"/>
            <p:cNvSpPr>
              <a:spLocks noChangeArrowheads="1"/>
            </p:cNvSpPr>
            <p:nvPr/>
          </p:nvSpPr>
          <p:spPr bwMode="auto">
            <a:xfrm>
              <a:off x="5103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0" name="Oval 186"/>
            <p:cNvSpPr>
              <a:spLocks noChangeArrowheads="1"/>
            </p:cNvSpPr>
            <p:nvPr/>
          </p:nvSpPr>
          <p:spPr bwMode="auto">
            <a:xfrm>
              <a:off x="486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1" name="Oval 187"/>
            <p:cNvSpPr>
              <a:spLocks noChangeArrowheads="1"/>
            </p:cNvSpPr>
            <p:nvPr/>
          </p:nvSpPr>
          <p:spPr bwMode="auto">
            <a:xfrm>
              <a:off x="462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2" name="Oval 188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3" name="Line 189"/>
            <p:cNvSpPr>
              <a:spLocks noChangeShapeType="1"/>
            </p:cNvSpPr>
            <p:nvPr/>
          </p:nvSpPr>
          <p:spPr bwMode="auto">
            <a:xfrm>
              <a:off x="4545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4" name="Line 190"/>
            <p:cNvSpPr>
              <a:spLocks noChangeShapeType="1"/>
            </p:cNvSpPr>
            <p:nvPr/>
          </p:nvSpPr>
          <p:spPr bwMode="auto">
            <a:xfrm>
              <a:off x="4784" y="296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5" name="Line 191"/>
            <p:cNvSpPr>
              <a:spLocks noChangeShapeType="1"/>
            </p:cNvSpPr>
            <p:nvPr/>
          </p:nvSpPr>
          <p:spPr bwMode="auto">
            <a:xfrm>
              <a:off x="5024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6" name="Oval 194"/>
            <p:cNvSpPr>
              <a:spLocks noChangeArrowheads="1"/>
            </p:cNvSpPr>
            <p:nvPr/>
          </p:nvSpPr>
          <p:spPr bwMode="auto">
            <a:xfrm>
              <a:off x="5103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7" name="Oval 195"/>
            <p:cNvSpPr>
              <a:spLocks noChangeArrowheads="1"/>
            </p:cNvSpPr>
            <p:nvPr/>
          </p:nvSpPr>
          <p:spPr bwMode="auto">
            <a:xfrm>
              <a:off x="4864" y="312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8" name="Oval 196"/>
            <p:cNvSpPr>
              <a:spLocks noChangeArrowheads="1"/>
            </p:cNvSpPr>
            <p:nvPr/>
          </p:nvSpPr>
          <p:spPr bwMode="auto">
            <a:xfrm>
              <a:off x="4624" y="3120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9" name="Oval 197"/>
            <p:cNvSpPr>
              <a:spLocks noChangeArrowheads="1"/>
            </p:cNvSpPr>
            <p:nvPr/>
          </p:nvSpPr>
          <p:spPr bwMode="auto">
            <a:xfrm>
              <a:off x="4384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0" name="Line 198"/>
            <p:cNvSpPr>
              <a:spLocks noChangeShapeType="1"/>
            </p:cNvSpPr>
            <p:nvPr/>
          </p:nvSpPr>
          <p:spPr bwMode="auto">
            <a:xfrm>
              <a:off x="4545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1" name="Line 199"/>
            <p:cNvSpPr>
              <a:spLocks noChangeShapeType="1"/>
            </p:cNvSpPr>
            <p:nvPr/>
          </p:nvSpPr>
          <p:spPr bwMode="auto">
            <a:xfrm>
              <a:off x="4784" y="320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2" name="Line 200"/>
            <p:cNvSpPr>
              <a:spLocks noChangeShapeType="1"/>
            </p:cNvSpPr>
            <p:nvPr/>
          </p:nvSpPr>
          <p:spPr bwMode="auto">
            <a:xfrm>
              <a:off x="5024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3" name="Line 202"/>
            <p:cNvSpPr>
              <a:spLocks noChangeShapeType="1"/>
            </p:cNvSpPr>
            <p:nvPr/>
          </p:nvSpPr>
          <p:spPr bwMode="auto">
            <a:xfrm flipV="1">
              <a:off x="446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4" name="Line 203"/>
            <p:cNvSpPr>
              <a:spLocks noChangeShapeType="1"/>
            </p:cNvSpPr>
            <p:nvPr/>
          </p:nvSpPr>
          <p:spPr bwMode="auto">
            <a:xfrm flipV="1">
              <a:off x="470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5" name="Line 204"/>
            <p:cNvSpPr>
              <a:spLocks noChangeShapeType="1"/>
            </p:cNvSpPr>
            <p:nvPr/>
          </p:nvSpPr>
          <p:spPr bwMode="auto">
            <a:xfrm flipV="1">
              <a:off x="494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6" name="Line 205"/>
            <p:cNvSpPr>
              <a:spLocks noChangeShapeType="1"/>
            </p:cNvSpPr>
            <p:nvPr/>
          </p:nvSpPr>
          <p:spPr bwMode="auto">
            <a:xfrm flipV="1">
              <a:off x="518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7" name="Oval 208"/>
            <p:cNvSpPr>
              <a:spLocks noChangeArrowheads="1"/>
            </p:cNvSpPr>
            <p:nvPr/>
          </p:nvSpPr>
          <p:spPr bwMode="auto">
            <a:xfrm>
              <a:off x="5103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8" name="Oval 209"/>
            <p:cNvSpPr>
              <a:spLocks noChangeArrowheads="1"/>
            </p:cNvSpPr>
            <p:nvPr/>
          </p:nvSpPr>
          <p:spPr bwMode="auto">
            <a:xfrm>
              <a:off x="486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9" name="Oval 210"/>
            <p:cNvSpPr>
              <a:spLocks noChangeArrowheads="1"/>
            </p:cNvSpPr>
            <p:nvPr/>
          </p:nvSpPr>
          <p:spPr bwMode="auto">
            <a:xfrm>
              <a:off x="462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0" name="Oval 211"/>
            <p:cNvSpPr>
              <a:spLocks noChangeArrowheads="1"/>
            </p:cNvSpPr>
            <p:nvPr/>
          </p:nvSpPr>
          <p:spPr bwMode="auto">
            <a:xfrm>
              <a:off x="4384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1" name="Line 212"/>
            <p:cNvSpPr>
              <a:spLocks noChangeShapeType="1"/>
            </p:cNvSpPr>
            <p:nvPr/>
          </p:nvSpPr>
          <p:spPr bwMode="auto">
            <a:xfrm>
              <a:off x="4545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2" name="Line 213"/>
            <p:cNvSpPr>
              <a:spLocks noChangeShapeType="1"/>
            </p:cNvSpPr>
            <p:nvPr/>
          </p:nvSpPr>
          <p:spPr bwMode="auto">
            <a:xfrm>
              <a:off x="4784" y="344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3" name="Line 214"/>
            <p:cNvSpPr>
              <a:spLocks noChangeShapeType="1"/>
            </p:cNvSpPr>
            <p:nvPr/>
          </p:nvSpPr>
          <p:spPr bwMode="auto">
            <a:xfrm>
              <a:off x="5024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4" name="Line 216"/>
            <p:cNvSpPr>
              <a:spLocks noChangeShapeType="1"/>
            </p:cNvSpPr>
            <p:nvPr/>
          </p:nvSpPr>
          <p:spPr bwMode="auto">
            <a:xfrm flipV="1">
              <a:off x="446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5" name="Line 217"/>
            <p:cNvSpPr>
              <a:spLocks noChangeShapeType="1"/>
            </p:cNvSpPr>
            <p:nvPr/>
          </p:nvSpPr>
          <p:spPr bwMode="auto">
            <a:xfrm flipV="1">
              <a:off x="470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6" name="Line 218"/>
            <p:cNvSpPr>
              <a:spLocks noChangeShapeType="1"/>
            </p:cNvSpPr>
            <p:nvPr/>
          </p:nvSpPr>
          <p:spPr bwMode="auto">
            <a:xfrm flipV="1">
              <a:off x="494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7" name="Line 219"/>
            <p:cNvSpPr>
              <a:spLocks noChangeShapeType="1"/>
            </p:cNvSpPr>
            <p:nvPr/>
          </p:nvSpPr>
          <p:spPr bwMode="auto">
            <a:xfrm flipV="1">
              <a:off x="518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3593" name="Line 469"/>
          <p:cNvSpPr>
            <a:spLocks noChangeShapeType="1"/>
          </p:cNvSpPr>
          <p:nvPr/>
        </p:nvSpPr>
        <p:spPr bwMode="auto">
          <a:xfrm>
            <a:off x="5551488" y="2687638"/>
            <a:ext cx="15240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4" name="Line 470"/>
          <p:cNvSpPr>
            <a:spLocks noChangeShapeType="1"/>
          </p:cNvSpPr>
          <p:nvPr/>
        </p:nvSpPr>
        <p:spPr bwMode="auto">
          <a:xfrm>
            <a:off x="7685088" y="3221038"/>
            <a:ext cx="0" cy="1295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Group 535"/>
          <p:cNvGrpSpPr/>
          <p:nvPr/>
        </p:nvGrpSpPr>
        <p:grpSpPr bwMode="auto">
          <a:xfrm>
            <a:off x="4484688" y="2003425"/>
            <a:ext cx="2946400" cy="2236788"/>
            <a:chOff x="2688" y="1631"/>
            <a:chExt cx="1856" cy="1409"/>
          </a:xfrm>
        </p:grpSpPr>
        <p:grpSp>
          <p:nvGrpSpPr>
            <p:cNvPr id="23596" name="Group 512"/>
            <p:cNvGrpSpPr/>
            <p:nvPr/>
          </p:nvGrpSpPr>
          <p:grpSpPr bwMode="auto">
            <a:xfrm>
              <a:off x="2688" y="1631"/>
              <a:ext cx="639" cy="641"/>
              <a:chOff x="769" y="2495"/>
              <a:chExt cx="639" cy="641"/>
            </a:xfrm>
          </p:grpSpPr>
          <p:sp>
            <p:nvSpPr>
              <p:cNvPr id="23598" name="Oval 513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w13</a:t>
                </a:r>
              </a:p>
            </p:txBody>
          </p:sp>
          <p:sp>
            <p:nvSpPr>
              <p:cNvPr id="23599" name="Oval 514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w12</a:t>
                </a:r>
              </a:p>
            </p:txBody>
          </p:sp>
          <p:sp>
            <p:nvSpPr>
              <p:cNvPr id="23600" name="Oval 515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w11</a:t>
                </a:r>
              </a:p>
            </p:txBody>
          </p:sp>
          <p:sp>
            <p:nvSpPr>
              <p:cNvPr id="23601" name="Line 516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2" name="Line 517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3" name="Oval 518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w23</a:t>
                </a:r>
              </a:p>
            </p:txBody>
          </p:sp>
          <p:sp>
            <p:nvSpPr>
              <p:cNvPr id="23604" name="Oval 519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accent2"/>
                    </a:solidFill>
                  </a:rPr>
                  <a:t>w22</a:t>
                </a:r>
              </a:p>
            </p:txBody>
          </p:sp>
          <p:sp>
            <p:nvSpPr>
              <p:cNvPr id="23605" name="Oval 520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w21</a:t>
                </a:r>
              </a:p>
            </p:txBody>
          </p:sp>
          <p:sp>
            <p:nvSpPr>
              <p:cNvPr id="23606" name="Line 521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7" name="Line 522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8" name="Line 523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9" name="Line 524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0" name="Line 525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1" name="Oval 526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w33</a:t>
                </a:r>
              </a:p>
            </p:txBody>
          </p:sp>
          <p:sp>
            <p:nvSpPr>
              <p:cNvPr id="23612" name="Oval 527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w32</a:t>
                </a:r>
              </a:p>
            </p:txBody>
          </p:sp>
          <p:sp>
            <p:nvSpPr>
              <p:cNvPr id="23613" name="Oval 528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w31</a:t>
                </a:r>
              </a:p>
            </p:txBody>
          </p:sp>
          <p:sp>
            <p:nvSpPr>
              <p:cNvPr id="23614" name="Line 529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5" name="Line 530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6" name="Line 531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7" name="Line 532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8" name="Line 533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937" name="Oval 534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</a:ln>
            <a:effectLst>
              <a:outerShdw dist="107763" dir="81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33333E-6 L 0.125 3.33333E-6 L 0.12395 0.05555 L 2.77778E-6 0.05417 L 2.77778E-6 0.11111 L 0.125 0.10972 " pathEditMode="relative" ptsTypes="AAAAAA">
                                      <p:cBhvr>
                                        <p:cTn id="1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TextBox 115"/>
          <p:cNvSpPr txBox="1">
            <a:spLocks noChangeArrowheads="1"/>
          </p:cNvSpPr>
          <p:nvPr/>
        </p:nvSpPr>
        <p:spPr bwMode="auto">
          <a:xfrm>
            <a:off x="133985" y="275590"/>
            <a:ext cx="81845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Convolutional </a:t>
            </a:r>
            <a:r>
              <a:rPr lang="" altLang="en-US" dirty="0" smtClean="0"/>
              <a:t>L</a:t>
            </a:r>
            <a:r>
              <a:rPr lang="en-US" altLang="zh-CN" dirty="0" smtClean="0"/>
              <a:t>ayer </a:t>
            </a:r>
            <a:r>
              <a:rPr lang="" altLang="en-US" dirty="0" smtClean="0"/>
              <a:t>- Demonstration</a:t>
            </a:r>
            <a:endParaRPr lang="zh-CN" altLang="en-US" dirty="0"/>
          </a:p>
        </p:txBody>
      </p:sp>
      <p:pic>
        <p:nvPicPr>
          <p:cNvPr id="319" name="Convolutional+Neural+Network+Visualization+by+Otavio+Goo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584" y="843558"/>
            <a:ext cx="7260299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8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36" fill="hold"/>
                                        <p:tgtEl>
                                          <p:spTgt spid="3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9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31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1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357313"/>
            <a:ext cx="5786438" cy="136683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1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3" y="3398838"/>
            <a:ext cx="771525" cy="766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Picture 10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3494088"/>
            <a:ext cx="682625" cy="715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4" name="Picture 110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50" y="3589338"/>
            <a:ext cx="709613" cy="725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5" name="Picture 11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5" y="3673475"/>
            <a:ext cx="660400" cy="725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6" name="Picture 112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3743325"/>
            <a:ext cx="771525" cy="7667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7" name="Picture 113" descr="Anf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3832225"/>
            <a:ext cx="966787" cy="1025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588" name="Group 135"/>
          <p:cNvGrpSpPr/>
          <p:nvPr/>
        </p:nvGrpSpPr>
        <p:grpSpPr bwMode="auto">
          <a:xfrm>
            <a:off x="5183188" y="3117850"/>
            <a:ext cx="854075" cy="952500"/>
            <a:chOff x="2400" y="1824"/>
            <a:chExt cx="672" cy="672"/>
          </a:xfrm>
        </p:grpSpPr>
        <p:sp>
          <p:nvSpPr>
            <p:cNvPr id="24599" name="Rectangle 125"/>
            <p:cNvSpPr>
              <a:spLocks noChangeArrowheads="1"/>
            </p:cNvSpPr>
            <p:nvPr/>
          </p:nvSpPr>
          <p:spPr bwMode="auto">
            <a:xfrm>
              <a:off x="2400" y="1824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0" name="Rectangle 126"/>
            <p:cNvSpPr>
              <a:spLocks noChangeArrowheads="1"/>
            </p:cNvSpPr>
            <p:nvPr/>
          </p:nvSpPr>
          <p:spPr bwMode="auto">
            <a:xfrm>
              <a:off x="2496" y="1920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1" name="Rectangle 127"/>
            <p:cNvSpPr>
              <a:spLocks noChangeArrowheads="1"/>
            </p:cNvSpPr>
            <p:nvPr/>
          </p:nvSpPr>
          <p:spPr bwMode="auto">
            <a:xfrm>
              <a:off x="2592" y="2016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2" name="Rectangle 128"/>
            <p:cNvSpPr>
              <a:spLocks noChangeArrowheads="1"/>
            </p:cNvSpPr>
            <p:nvPr/>
          </p:nvSpPr>
          <p:spPr bwMode="auto">
            <a:xfrm>
              <a:off x="2688" y="2112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3" name="Rectangle 129"/>
            <p:cNvSpPr>
              <a:spLocks noChangeArrowheads="1"/>
            </p:cNvSpPr>
            <p:nvPr/>
          </p:nvSpPr>
          <p:spPr bwMode="auto">
            <a:xfrm>
              <a:off x="2784" y="2208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589" name="Rectangle 134"/>
          <p:cNvSpPr>
            <a:spLocks noChangeArrowheads="1"/>
          </p:cNvSpPr>
          <p:nvPr/>
        </p:nvSpPr>
        <p:spPr bwMode="auto">
          <a:xfrm>
            <a:off x="4400550" y="4143375"/>
            <a:ext cx="147638" cy="147638"/>
          </a:xfrm>
          <a:prstGeom prst="rect">
            <a:avLst/>
          </a:prstGeom>
          <a:solidFill>
            <a:schemeClr val="bg1"/>
          </a:solidFill>
          <a:ln w="9525">
            <a:miter lim="800000"/>
          </a:ln>
          <a:scene3d>
            <a:camera prst="legacyPerspectiveBottom">
              <a:rot lat="600000" lon="600000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24590" name="Oval 136"/>
          <p:cNvSpPr>
            <a:spLocks noChangeArrowheads="1"/>
          </p:cNvSpPr>
          <p:nvPr/>
        </p:nvSpPr>
        <p:spPr bwMode="auto">
          <a:xfrm flipH="1">
            <a:off x="6556375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1" name="Oval 137"/>
          <p:cNvSpPr>
            <a:spLocks noChangeArrowheads="1"/>
          </p:cNvSpPr>
          <p:nvPr/>
        </p:nvSpPr>
        <p:spPr bwMode="auto">
          <a:xfrm flipH="1">
            <a:off x="6850063" y="3786188"/>
            <a:ext cx="71437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2" name="Oval 138"/>
          <p:cNvSpPr>
            <a:spLocks noChangeArrowheads="1"/>
          </p:cNvSpPr>
          <p:nvPr/>
        </p:nvSpPr>
        <p:spPr bwMode="auto">
          <a:xfrm flipH="1">
            <a:off x="7143750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3" name="Line 141"/>
          <p:cNvSpPr>
            <a:spLocks noChangeShapeType="1"/>
          </p:cNvSpPr>
          <p:nvPr/>
        </p:nvSpPr>
        <p:spPr bwMode="auto">
          <a:xfrm>
            <a:off x="2076450" y="2714625"/>
            <a:ext cx="0" cy="9906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Line 142"/>
          <p:cNvSpPr>
            <a:spLocks noChangeShapeType="1"/>
          </p:cNvSpPr>
          <p:nvPr/>
        </p:nvSpPr>
        <p:spPr bwMode="auto">
          <a:xfrm>
            <a:off x="3576638" y="2714625"/>
            <a:ext cx="0" cy="6858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Rectangle 171"/>
          <p:cNvSpPr>
            <a:spLocks noChangeArrowheads="1"/>
          </p:cNvSpPr>
          <p:nvPr/>
        </p:nvSpPr>
        <p:spPr bwMode="auto">
          <a:xfrm>
            <a:off x="1503363" y="3854450"/>
            <a:ext cx="228600" cy="228600"/>
          </a:xfrm>
          <a:prstGeom prst="rect">
            <a:avLst/>
          </a:prstGeom>
          <a:solidFill>
            <a:schemeClr val="bg1"/>
          </a:solidFill>
          <a:ln w="9525">
            <a:miter lim="800000"/>
          </a:ln>
          <a:scene3d>
            <a:camera prst="legacyPerspectiveTop">
              <a:rot lat="21299996" lon="600000" rev="0"/>
            </a:camera>
            <a:lightRig rig="legacyFlat3" dir="b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8" name="Rectangle 174"/>
          <p:cNvSpPr>
            <a:spLocks noChangeArrowheads="1"/>
          </p:cNvSpPr>
          <p:nvPr/>
        </p:nvSpPr>
        <p:spPr bwMode="auto">
          <a:xfrm>
            <a:off x="1504950" y="3859213"/>
            <a:ext cx="228600" cy="228600"/>
          </a:xfrm>
          <a:prstGeom prst="rect">
            <a:avLst/>
          </a:prstGeom>
          <a:solidFill>
            <a:schemeClr val="accent1"/>
          </a:solidFill>
          <a:ln w="9525">
            <a:miter lim="800000"/>
          </a:ln>
          <a:scene3d>
            <a:camera prst="legacyPerspectiveBottom">
              <a:rot lat="600000" lon="899998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9" name="Line 175"/>
          <p:cNvSpPr>
            <a:spLocks noChangeShapeType="1"/>
          </p:cNvSpPr>
          <p:nvPr/>
        </p:nvSpPr>
        <p:spPr bwMode="auto">
          <a:xfrm flipH="1" flipV="1">
            <a:off x="3522663" y="3409950"/>
            <a:ext cx="533400" cy="304800"/>
          </a:xfrm>
          <a:prstGeom prst="line">
            <a:avLst/>
          </a:prstGeom>
          <a:noFill/>
          <a:ln w="38100" cap="sq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8" name="TextBox 49"/>
          <p:cNvSpPr txBox="1">
            <a:spLocks noChangeArrowheads="1"/>
          </p:cNvSpPr>
          <p:nvPr/>
        </p:nvSpPr>
        <p:spPr bwMode="auto">
          <a:xfrm>
            <a:off x="161925" y="242570"/>
            <a:ext cx="82149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ym typeface="+mn-ea"/>
              </a:rPr>
              <a:t>Convolutional </a:t>
            </a:r>
            <a:r>
              <a:rPr lang="en-US" altLang="en-US" dirty="0" smtClean="0">
                <a:sym typeface="+mn-ea"/>
              </a:rPr>
              <a:t>L</a:t>
            </a:r>
            <a:r>
              <a:rPr lang="en-US" altLang="zh-CN" dirty="0" smtClean="0">
                <a:sym typeface="+mn-ea"/>
              </a:rPr>
              <a:t>ayer </a:t>
            </a:r>
            <a:r>
              <a:rPr lang="en-US" altLang="en-US" dirty="0" smtClean="0">
                <a:sym typeface="+mn-ea"/>
              </a:rPr>
              <a:t>- </a:t>
            </a:r>
            <a:r>
              <a:rPr lang="" altLang="en-US" dirty="0" smtClean="0">
                <a:sym typeface="+mn-ea"/>
              </a:rPr>
              <a:t>Multi-kernel </a:t>
            </a:r>
            <a:r>
              <a:rPr lang="en-US" altLang="en-US" dirty="0" smtClean="0">
                <a:sym typeface="+mn-ea"/>
              </a:rPr>
              <a:t>Demonstration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L 0.07673 -2.22222E-6 L 0.07673 0.0257 L 2.77778E-6 0.0257 L 2.77778E-6 0.05116 L 0.07673 0.05232 L 0.07673 0.07963 L 2.77778E-6 0.07963 L 2.77778E-6 0.10764 L 0.07673 0.10764 " pathEditMode="relative" rAng="0" ptsTypes="AAAAAAAAAA">
                                      <p:cBhvr>
                                        <p:cTn id="10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50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07761 2.59259E-6 L 0.07761 0.00903 L 0.00052 0.00903 L 0.00052 0.02986 L 0.01354 0.02986 L 0.01354 0.05 L 0.00052 0.0507 L 0.00052 0.07083 L 0.01354 0.07083 L 0.01354 0.09028 L 0.00052 0.09028 L 0.00104 0.10764 L 0.01407 0.10764 " pathEditMode="relative" ptsTypes="AAAAAAAAAAAAAA">
                                      <p:cBhvr>
                                        <p:cTn id="29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0"/>
                            </p:stCondLst>
                            <p:childTnLst>
                              <p:par>
                                <p:cTn id="31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7" grpId="1" bldLvl="0" animBg="1"/>
      <p:bldP spid="47" grpId="2" bldLvl="0" animBg="1"/>
      <p:bldP spid="48" grpId="0" bldLvl="0" animBg="1"/>
      <p:bldP spid="48" grpId="1" bldLvl="0" animBg="1"/>
      <p:bldP spid="48" grpId="2" bldLvl="0" animBg="1"/>
      <p:bldP spid="49" grpId="0" bldLvl="0" animBg="1"/>
      <p:bldP spid="49" grpId="1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37160" y="284163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Subsampling </a:t>
            </a:r>
            <a:endParaRPr lang="zh-CN" altLang="en-US" dirty="0"/>
          </a:p>
        </p:txBody>
      </p:sp>
      <p:grpSp>
        <p:nvGrpSpPr>
          <p:cNvPr id="25606" name="Group 35"/>
          <p:cNvGrpSpPr/>
          <p:nvPr/>
        </p:nvGrpSpPr>
        <p:grpSpPr bwMode="auto">
          <a:xfrm>
            <a:off x="1000125" y="1535113"/>
            <a:ext cx="3571875" cy="1055687"/>
            <a:chOff x="352" y="1008"/>
            <a:chExt cx="4208" cy="1296"/>
          </a:xfrm>
        </p:grpSpPr>
        <p:pic>
          <p:nvPicPr>
            <p:cNvPr id="25702" name="Picture 2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" y="1392"/>
              <a:ext cx="803" cy="9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3" name="Picture 2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" y="1775"/>
              <a:ext cx="495" cy="5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4" name="Picture 2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" y="2035"/>
              <a:ext cx="264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5" name="Picture 28" descr="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" y="1008"/>
              <a:ext cx="1252" cy="12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6" name="Picture 3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" y="1008"/>
              <a:ext cx="1207" cy="129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607" name="Group 342"/>
          <p:cNvGrpSpPr/>
          <p:nvPr/>
        </p:nvGrpSpPr>
        <p:grpSpPr bwMode="auto">
          <a:xfrm>
            <a:off x="6143625" y="1357313"/>
            <a:ext cx="1935163" cy="1928812"/>
            <a:chOff x="480" y="1558"/>
            <a:chExt cx="2001" cy="1994"/>
          </a:xfrm>
        </p:grpSpPr>
        <p:grpSp>
          <p:nvGrpSpPr>
            <p:cNvPr id="25610" name="Group 341"/>
            <p:cNvGrpSpPr/>
            <p:nvPr/>
          </p:nvGrpSpPr>
          <p:grpSpPr bwMode="auto">
            <a:xfrm>
              <a:off x="480" y="1969"/>
              <a:ext cx="1776" cy="1583"/>
              <a:chOff x="480" y="1969"/>
              <a:chExt cx="1776" cy="1583"/>
            </a:xfrm>
          </p:grpSpPr>
          <p:sp>
            <p:nvSpPr>
              <p:cNvPr id="25612" name="Oval 86"/>
              <p:cNvSpPr>
                <a:spLocks noChangeArrowheads="1"/>
              </p:cNvSpPr>
              <p:nvPr/>
            </p:nvSpPr>
            <p:spPr bwMode="auto">
              <a:xfrm>
                <a:off x="1679" y="1969"/>
                <a:ext cx="160" cy="16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3" name="Oval 87"/>
              <p:cNvSpPr>
                <a:spLocks noChangeArrowheads="1"/>
              </p:cNvSpPr>
              <p:nvPr/>
            </p:nvSpPr>
            <p:spPr bwMode="auto">
              <a:xfrm>
                <a:off x="1439" y="1969"/>
                <a:ext cx="160" cy="160"/>
              </a:xfrm>
              <a:prstGeom prst="ellipse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4" name="Oval 88"/>
              <p:cNvSpPr>
                <a:spLocks noChangeArrowheads="1"/>
              </p:cNvSpPr>
              <p:nvPr/>
            </p:nvSpPr>
            <p:spPr bwMode="auto">
              <a:xfrm>
                <a:off x="1200" y="1969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5" name="Oval 89"/>
              <p:cNvSpPr>
                <a:spLocks noChangeArrowheads="1"/>
              </p:cNvSpPr>
              <p:nvPr/>
            </p:nvSpPr>
            <p:spPr bwMode="auto">
              <a:xfrm>
                <a:off x="960" y="1969"/>
                <a:ext cx="159" cy="160"/>
              </a:xfrm>
              <a:prstGeom prst="ellipse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6" name="Oval 90"/>
              <p:cNvSpPr>
                <a:spLocks noChangeArrowheads="1"/>
              </p:cNvSpPr>
              <p:nvPr/>
            </p:nvSpPr>
            <p:spPr bwMode="auto">
              <a:xfrm>
                <a:off x="720" y="1969"/>
                <a:ext cx="160" cy="160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7" name="Oval 91"/>
              <p:cNvSpPr>
                <a:spLocks noChangeArrowheads="1"/>
              </p:cNvSpPr>
              <p:nvPr/>
            </p:nvSpPr>
            <p:spPr bwMode="auto">
              <a:xfrm>
                <a:off x="480" y="1969"/>
                <a:ext cx="159" cy="160"/>
              </a:xfrm>
              <a:prstGeom prst="ellipse">
                <a:avLst/>
              </a:prstGeom>
              <a:solidFill>
                <a:srgbClr val="FF33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8" name="Line 92"/>
              <p:cNvSpPr>
                <a:spLocks noChangeShapeType="1"/>
              </p:cNvSpPr>
              <p:nvPr/>
            </p:nvSpPr>
            <p:spPr bwMode="auto">
              <a:xfrm>
                <a:off x="64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19" name="Line 93"/>
              <p:cNvSpPr>
                <a:spLocks noChangeShapeType="1"/>
              </p:cNvSpPr>
              <p:nvPr/>
            </p:nvSpPr>
            <p:spPr bwMode="auto">
              <a:xfrm>
                <a:off x="881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0" name="Line 94"/>
              <p:cNvSpPr>
                <a:spLocks noChangeShapeType="1"/>
              </p:cNvSpPr>
              <p:nvPr/>
            </p:nvSpPr>
            <p:spPr bwMode="auto">
              <a:xfrm>
                <a:off x="1120" y="2049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1" name="Line 95"/>
              <p:cNvSpPr>
                <a:spLocks noChangeShapeType="1"/>
              </p:cNvSpPr>
              <p:nvPr/>
            </p:nvSpPr>
            <p:spPr bwMode="auto">
              <a:xfrm>
                <a:off x="136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2" name="Line 96"/>
              <p:cNvSpPr>
                <a:spLocks noChangeShapeType="1"/>
              </p:cNvSpPr>
              <p:nvPr/>
            </p:nvSpPr>
            <p:spPr bwMode="auto">
              <a:xfrm>
                <a:off x="160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3" name="Oval 97"/>
              <p:cNvSpPr>
                <a:spLocks noChangeArrowheads="1"/>
              </p:cNvSpPr>
              <p:nvPr/>
            </p:nvSpPr>
            <p:spPr bwMode="auto">
              <a:xfrm>
                <a:off x="1679" y="2210"/>
                <a:ext cx="160" cy="160"/>
              </a:xfrm>
              <a:prstGeom prst="ellipse">
                <a:avLst/>
              </a:prstGeom>
              <a:solidFill>
                <a:srgbClr val="0066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4" name="Oval 98"/>
              <p:cNvSpPr>
                <a:spLocks noChangeArrowheads="1"/>
              </p:cNvSpPr>
              <p:nvPr/>
            </p:nvSpPr>
            <p:spPr bwMode="auto">
              <a:xfrm>
                <a:off x="1439" y="2210"/>
                <a:ext cx="160" cy="160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5" name="Oval 99"/>
              <p:cNvSpPr>
                <a:spLocks noChangeArrowheads="1"/>
              </p:cNvSpPr>
              <p:nvPr/>
            </p:nvSpPr>
            <p:spPr bwMode="auto">
              <a:xfrm>
                <a:off x="1200" y="2210"/>
                <a:ext cx="159" cy="1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6" name="Oval 100"/>
              <p:cNvSpPr>
                <a:spLocks noChangeArrowheads="1"/>
              </p:cNvSpPr>
              <p:nvPr/>
            </p:nvSpPr>
            <p:spPr bwMode="auto">
              <a:xfrm>
                <a:off x="960" y="2210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7" name="Oval 101"/>
              <p:cNvSpPr>
                <a:spLocks noChangeArrowheads="1"/>
              </p:cNvSpPr>
              <p:nvPr/>
            </p:nvSpPr>
            <p:spPr bwMode="auto">
              <a:xfrm>
                <a:off x="720" y="2210"/>
                <a:ext cx="160" cy="16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8" name="Oval 102"/>
              <p:cNvSpPr>
                <a:spLocks noChangeArrowheads="1"/>
              </p:cNvSpPr>
              <p:nvPr/>
            </p:nvSpPr>
            <p:spPr bwMode="auto">
              <a:xfrm>
                <a:off x="480" y="2210"/>
                <a:ext cx="159" cy="160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9" name="Line 103"/>
              <p:cNvSpPr>
                <a:spLocks noChangeShapeType="1"/>
              </p:cNvSpPr>
              <p:nvPr/>
            </p:nvSpPr>
            <p:spPr bwMode="auto">
              <a:xfrm>
                <a:off x="64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0" name="Line 104"/>
              <p:cNvSpPr>
                <a:spLocks noChangeShapeType="1"/>
              </p:cNvSpPr>
              <p:nvPr/>
            </p:nvSpPr>
            <p:spPr bwMode="auto">
              <a:xfrm>
                <a:off x="881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1" name="Line 105"/>
              <p:cNvSpPr>
                <a:spLocks noChangeShapeType="1"/>
              </p:cNvSpPr>
              <p:nvPr/>
            </p:nvSpPr>
            <p:spPr bwMode="auto">
              <a:xfrm>
                <a:off x="1120" y="229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2" name="Line 106"/>
              <p:cNvSpPr>
                <a:spLocks noChangeShapeType="1"/>
              </p:cNvSpPr>
              <p:nvPr/>
            </p:nvSpPr>
            <p:spPr bwMode="auto">
              <a:xfrm>
                <a:off x="136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3" name="Line 107"/>
              <p:cNvSpPr>
                <a:spLocks noChangeShapeType="1"/>
              </p:cNvSpPr>
              <p:nvPr/>
            </p:nvSpPr>
            <p:spPr bwMode="auto">
              <a:xfrm>
                <a:off x="160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4" name="Line 108"/>
              <p:cNvSpPr>
                <a:spLocks noChangeShapeType="1"/>
              </p:cNvSpPr>
              <p:nvPr/>
            </p:nvSpPr>
            <p:spPr bwMode="auto">
              <a:xfrm flipV="1">
                <a:off x="56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5" name="Line 109"/>
              <p:cNvSpPr>
                <a:spLocks noChangeShapeType="1"/>
              </p:cNvSpPr>
              <p:nvPr/>
            </p:nvSpPr>
            <p:spPr bwMode="auto">
              <a:xfrm flipV="1">
                <a:off x="80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6" name="Line 110"/>
              <p:cNvSpPr>
                <a:spLocks noChangeShapeType="1"/>
              </p:cNvSpPr>
              <p:nvPr/>
            </p:nvSpPr>
            <p:spPr bwMode="auto">
              <a:xfrm flipV="1">
                <a:off x="103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7" name="Line 111"/>
              <p:cNvSpPr>
                <a:spLocks noChangeShapeType="1"/>
              </p:cNvSpPr>
              <p:nvPr/>
            </p:nvSpPr>
            <p:spPr bwMode="auto">
              <a:xfrm flipV="1">
                <a:off x="127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8" name="Line 112"/>
              <p:cNvSpPr>
                <a:spLocks noChangeShapeType="1"/>
              </p:cNvSpPr>
              <p:nvPr/>
            </p:nvSpPr>
            <p:spPr bwMode="auto">
              <a:xfrm flipV="1">
                <a:off x="152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9" name="Line 113"/>
              <p:cNvSpPr>
                <a:spLocks noChangeShapeType="1"/>
              </p:cNvSpPr>
              <p:nvPr/>
            </p:nvSpPr>
            <p:spPr bwMode="auto">
              <a:xfrm flipV="1">
                <a:off x="175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0" name="Oval 114"/>
              <p:cNvSpPr>
                <a:spLocks noChangeArrowheads="1"/>
              </p:cNvSpPr>
              <p:nvPr/>
            </p:nvSpPr>
            <p:spPr bwMode="auto">
              <a:xfrm>
                <a:off x="167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1" name="Oval 115"/>
              <p:cNvSpPr>
                <a:spLocks noChangeArrowheads="1"/>
              </p:cNvSpPr>
              <p:nvPr/>
            </p:nvSpPr>
            <p:spPr bwMode="auto">
              <a:xfrm>
                <a:off x="143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2" name="Oval 116"/>
              <p:cNvSpPr>
                <a:spLocks noChangeArrowheads="1"/>
              </p:cNvSpPr>
              <p:nvPr/>
            </p:nvSpPr>
            <p:spPr bwMode="auto">
              <a:xfrm>
                <a:off x="120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3" name="Oval 117"/>
              <p:cNvSpPr>
                <a:spLocks noChangeArrowheads="1"/>
              </p:cNvSpPr>
              <p:nvPr/>
            </p:nvSpPr>
            <p:spPr bwMode="auto">
              <a:xfrm>
                <a:off x="96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4" name="Oval 118"/>
              <p:cNvSpPr>
                <a:spLocks noChangeArrowheads="1"/>
              </p:cNvSpPr>
              <p:nvPr/>
            </p:nvSpPr>
            <p:spPr bwMode="auto">
              <a:xfrm>
                <a:off x="720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5" name="Oval 119"/>
              <p:cNvSpPr>
                <a:spLocks noChangeArrowheads="1"/>
              </p:cNvSpPr>
              <p:nvPr/>
            </p:nvSpPr>
            <p:spPr bwMode="auto">
              <a:xfrm>
                <a:off x="48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6" name="Line 120"/>
              <p:cNvSpPr>
                <a:spLocks noChangeShapeType="1"/>
              </p:cNvSpPr>
              <p:nvPr/>
            </p:nvSpPr>
            <p:spPr bwMode="auto">
              <a:xfrm>
                <a:off x="64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7" name="Line 121"/>
              <p:cNvSpPr>
                <a:spLocks noChangeShapeType="1"/>
              </p:cNvSpPr>
              <p:nvPr/>
            </p:nvSpPr>
            <p:spPr bwMode="auto">
              <a:xfrm>
                <a:off x="881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8" name="Line 122"/>
              <p:cNvSpPr>
                <a:spLocks noChangeShapeType="1"/>
              </p:cNvSpPr>
              <p:nvPr/>
            </p:nvSpPr>
            <p:spPr bwMode="auto">
              <a:xfrm>
                <a:off x="1120" y="253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9" name="Line 123"/>
              <p:cNvSpPr>
                <a:spLocks noChangeShapeType="1"/>
              </p:cNvSpPr>
              <p:nvPr/>
            </p:nvSpPr>
            <p:spPr bwMode="auto">
              <a:xfrm>
                <a:off x="136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0" name="Line 124"/>
              <p:cNvSpPr>
                <a:spLocks noChangeShapeType="1"/>
              </p:cNvSpPr>
              <p:nvPr/>
            </p:nvSpPr>
            <p:spPr bwMode="auto">
              <a:xfrm>
                <a:off x="160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1" name="Line 125"/>
              <p:cNvSpPr>
                <a:spLocks noChangeShapeType="1"/>
              </p:cNvSpPr>
              <p:nvPr/>
            </p:nvSpPr>
            <p:spPr bwMode="auto">
              <a:xfrm flipV="1">
                <a:off x="56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2" name="Line 126"/>
              <p:cNvSpPr>
                <a:spLocks noChangeShapeType="1"/>
              </p:cNvSpPr>
              <p:nvPr/>
            </p:nvSpPr>
            <p:spPr bwMode="auto">
              <a:xfrm flipV="1">
                <a:off x="80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3" name="Line 127"/>
              <p:cNvSpPr>
                <a:spLocks noChangeShapeType="1"/>
              </p:cNvSpPr>
              <p:nvPr/>
            </p:nvSpPr>
            <p:spPr bwMode="auto">
              <a:xfrm flipV="1">
                <a:off x="103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4" name="Line 128"/>
              <p:cNvSpPr>
                <a:spLocks noChangeShapeType="1"/>
              </p:cNvSpPr>
              <p:nvPr/>
            </p:nvSpPr>
            <p:spPr bwMode="auto">
              <a:xfrm flipV="1">
                <a:off x="127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5" name="Line 129"/>
              <p:cNvSpPr>
                <a:spLocks noChangeShapeType="1"/>
              </p:cNvSpPr>
              <p:nvPr/>
            </p:nvSpPr>
            <p:spPr bwMode="auto">
              <a:xfrm flipV="1">
                <a:off x="152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6" name="Line 130"/>
              <p:cNvSpPr>
                <a:spLocks noChangeShapeType="1"/>
              </p:cNvSpPr>
              <p:nvPr/>
            </p:nvSpPr>
            <p:spPr bwMode="auto">
              <a:xfrm flipV="1">
                <a:off x="175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7" name="Oval 131"/>
              <p:cNvSpPr>
                <a:spLocks noChangeArrowheads="1"/>
              </p:cNvSpPr>
              <p:nvPr/>
            </p:nvSpPr>
            <p:spPr bwMode="auto">
              <a:xfrm>
                <a:off x="167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8" name="Oval 132"/>
              <p:cNvSpPr>
                <a:spLocks noChangeArrowheads="1"/>
              </p:cNvSpPr>
              <p:nvPr/>
            </p:nvSpPr>
            <p:spPr bwMode="auto">
              <a:xfrm>
                <a:off x="143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9" name="Oval 133"/>
              <p:cNvSpPr>
                <a:spLocks noChangeArrowheads="1"/>
              </p:cNvSpPr>
              <p:nvPr/>
            </p:nvSpPr>
            <p:spPr bwMode="auto">
              <a:xfrm>
                <a:off x="120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0" name="Oval 134"/>
              <p:cNvSpPr>
                <a:spLocks noChangeArrowheads="1"/>
              </p:cNvSpPr>
              <p:nvPr/>
            </p:nvSpPr>
            <p:spPr bwMode="auto">
              <a:xfrm>
                <a:off x="96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1" name="Oval 135"/>
              <p:cNvSpPr>
                <a:spLocks noChangeArrowheads="1"/>
              </p:cNvSpPr>
              <p:nvPr/>
            </p:nvSpPr>
            <p:spPr bwMode="auto">
              <a:xfrm>
                <a:off x="720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2" name="Oval 136"/>
              <p:cNvSpPr>
                <a:spLocks noChangeArrowheads="1"/>
              </p:cNvSpPr>
              <p:nvPr/>
            </p:nvSpPr>
            <p:spPr bwMode="auto">
              <a:xfrm>
                <a:off x="48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3" name="Line 137"/>
              <p:cNvSpPr>
                <a:spLocks noChangeShapeType="1"/>
              </p:cNvSpPr>
              <p:nvPr/>
            </p:nvSpPr>
            <p:spPr bwMode="auto">
              <a:xfrm>
                <a:off x="64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4" name="Line 138"/>
              <p:cNvSpPr>
                <a:spLocks noChangeShapeType="1"/>
              </p:cNvSpPr>
              <p:nvPr/>
            </p:nvSpPr>
            <p:spPr bwMode="auto">
              <a:xfrm>
                <a:off x="881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5" name="Line 139"/>
              <p:cNvSpPr>
                <a:spLocks noChangeShapeType="1"/>
              </p:cNvSpPr>
              <p:nvPr/>
            </p:nvSpPr>
            <p:spPr bwMode="auto">
              <a:xfrm>
                <a:off x="1120" y="277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6" name="Line 140"/>
              <p:cNvSpPr>
                <a:spLocks noChangeShapeType="1"/>
              </p:cNvSpPr>
              <p:nvPr/>
            </p:nvSpPr>
            <p:spPr bwMode="auto">
              <a:xfrm>
                <a:off x="136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7" name="Line 141"/>
              <p:cNvSpPr>
                <a:spLocks noChangeShapeType="1"/>
              </p:cNvSpPr>
              <p:nvPr/>
            </p:nvSpPr>
            <p:spPr bwMode="auto">
              <a:xfrm>
                <a:off x="160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8" name="Line 142"/>
              <p:cNvSpPr>
                <a:spLocks noChangeShapeType="1"/>
              </p:cNvSpPr>
              <p:nvPr/>
            </p:nvSpPr>
            <p:spPr bwMode="auto">
              <a:xfrm flipV="1">
                <a:off x="56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9" name="Line 143"/>
              <p:cNvSpPr>
                <a:spLocks noChangeShapeType="1"/>
              </p:cNvSpPr>
              <p:nvPr/>
            </p:nvSpPr>
            <p:spPr bwMode="auto">
              <a:xfrm flipV="1">
                <a:off x="80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0" name="Line 144"/>
              <p:cNvSpPr>
                <a:spLocks noChangeShapeType="1"/>
              </p:cNvSpPr>
              <p:nvPr/>
            </p:nvSpPr>
            <p:spPr bwMode="auto">
              <a:xfrm flipV="1">
                <a:off x="103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1" name="Line 145"/>
              <p:cNvSpPr>
                <a:spLocks noChangeShapeType="1"/>
              </p:cNvSpPr>
              <p:nvPr/>
            </p:nvSpPr>
            <p:spPr bwMode="auto">
              <a:xfrm flipV="1">
                <a:off x="127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2" name="Line 146"/>
              <p:cNvSpPr>
                <a:spLocks noChangeShapeType="1"/>
              </p:cNvSpPr>
              <p:nvPr/>
            </p:nvSpPr>
            <p:spPr bwMode="auto">
              <a:xfrm flipV="1">
                <a:off x="152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3" name="Line 147"/>
              <p:cNvSpPr>
                <a:spLocks noChangeShapeType="1"/>
              </p:cNvSpPr>
              <p:nvPr/>
            </p:nvSpPr>
            <p:spPr bwMode="auto">
              <a:xfrm flipV="1">
                <a:off x="175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2" name="Oval 166"/>
              <p:cNvSpPr>
                <a:spLocks noChangeArrowheads="1"/>
              </p:cNvSpPr>
              <p:nvPr/>
            </p:nvSpPr>
            <p:spPr bwMode="auto">
              <a:xfrm>
                <a:off x="2097" y="3152"/>
                <a:ext cx="159" cy="161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3" name="Oval 167"/>
              <p:cNvSpPr>
                <a:spLocks noChangeArrowheads="1"/>
              </p:cNvSpPr>
              <p:nvPr/>
            </p:nvSpPr>
            <p:spPr bwMode="auto">
              <a:xfrm>
                <a:off x="1857" y="3152"/>
                <a:ext cx="159" cy="161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" name="Oval 168"/>
              <p:cNvSpPr>
                <a:spLocks noChangeArrowheads="1"/>
              </p:cNvSpPr>
              <p:nvPr/>
            </p:nvSpPr>
            <p:spPr bwMode="auto">
              <a:xfrm>
                <a:off x="1618" y="3152"/>
                <a:ext cx="159" cy="161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5" name="Line 169"/>
              <p:cNvSpPr>
                <a:spLocks noChangeShapeType="1"/>
              </p:cNvSpPr>
              <p:nvPr/>
            </p:nvSpPr>
            <p:spPr bwMode="auto">
              <a:xfrm>
                <a:off x="1778" y="3234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6" name="Line 170"/>
              <p:cNvSpPr>
                <a:spLocks noChangeShapeType="1"/>
              </p:cNvSpPr>
              <p:nvPr/>
            </p:nvSpPr>
            <p:spPr bwMode="auto">
              <a:xfrm>
                <a:off x="2016" y="3234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7" name="Oval 173"/>
              <p:cNvSpPr>
                <a:spLocks noChangeArrowheads="1"/>
              </p:cNvSpPr>
              <p:nvPr/>
            </p:nvSpPr>
            <p:spPr bwMode="auto">
              <a:xfrm>
                <a:off x="209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8" name="Oval 174"/>
              <p:cNvSpPr>
                <a:spLocks noChangeArrowheads="1"/>
              </p:cNvSpPr>
              <p:nvPr/>
            </p:nvSpPr>
            <p:spPr bwMode="auto">
              <a:xfrm>
                <a:off x="185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9" name="Oval 175"/>
              <p:cNvSpPr>
                <a:spLocks noChangeArrowheads="1"/>
              </p:cNvSpPr>
              <p:nvPr/>
            </p:nvSpPr>
            <p:spPr bwMode="auto">
              <a:xfrm>
                <a:off x="1618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0" name="Line 176"/>
              <p:cNvSpPr>
                <a:spLocks noChangeShapeType="1"/>
              </p:cNvSpPr>
              <p:nvPr/>
            </p:nvSpPr>
            <p:spPr bwMode="auto">
              <a:xfrm>
                <a:off x="1778" y="3473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1" name="Line 177"/>
              <p:cNvSpPr>
                <a:spLocks noChangeShapeType="1"/>
              </p:cNvSpPr>
              <p:nvPr/>
            </p:nvSpPr>
            <p:spPr bwMode="auto">
              <a:xfrm>
                <a:off x="2016" y="3473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2" name="Line 179"/>
              <p:cNvSpPr>
                <a:spLocks noChangeShapeType="1"/>
              </p:cNvSpPr>
              <p:nvPr/>
            </p:nvSpPr>
            <p:spPr bwMode="auto">
              <a:xfrm flipV="1">
                <a:off x="169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3" name="Line 180"/>
              <p:cNvSpPr>
                <a:spLocks noChangeShapeType="1"/>
              </p:cNvSpPr>
              <p:nvPr/>
            </p:nvSpPr>
            <p:spPr bwMode="auto">
              <a:xfrm flipV="1">
                <a:off x="193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4" name="Line 181"/>
              <p:cNvSpPr>
                <a:spLocks noChangeShapeType="1"/>
              </p:cNvSpPr>
              <p:nvPr/>
            </p:nvSpPr>
            <p:spPr bwMode="auto">
              <a:xfrm flipV="1">
                <a:off x="217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grpSp>
            <p:nvGrpSpPr>
              <p:cNvPr id="25687" name="Group 315"/>
              <p:cNvGrpSpPr/>
              <p:nvPr/>
            </p:nvGrpSpPr>
            <p:grpSpPr bwMode="auto">
              <a:xfrm>
                <a:off x="576" y="2017"/>
                <a:ext cx="1104" cy="1216"/>
                <a:chOff x="816" y="2000"/>
                <a:chExt cx="1104" cy="1216"/>
              </a:xfrm>
            </p:grpSpPr>
            <p:sp>
              <p:nvSpPr>
                <p:cNvPr id="25698" name="Line 194"/>
                <p:cNvSpPr>
                  <a:spLocks noChangeShapeType="1"/>
                </p:cNvSpPr>
                <p:nvPr/>
              </p:nvSpPr>
              <p:spPr bwMode="auto">
                <a:xfrm>
                  <a:off x="816" y="2016"/>
                  <a:ext cx="1056" cy="115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9" name="Line 195"/>
                <p:cNvSpPr>
                  <a:spLocks noChangeShapeType="1"/>
                </p:cNvSpPr>
                <p:nvPr/>
              </p:nvSpPr>
              <p:spPr bwMode="auto">
                <a:xfrm>
                  <a:off x="1040" y="2000"/>
                  <a:ext cx="880" cy="121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0" name="Line 200"/>
                <p:cNvSpPr>
                  <a:spLocks noChangeShapeType="1"/>
                </p:cNvSpPr>
                <p:nvPr/>
              </p:nvSpPr>
              <p:spPr bwMode="auto">
                <a:xfrm>
                  <a:off x="816" y="2256"/>
                  <a:ext cx="1104" cy="96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1" name="Line 201"/>
                <p:cNvSpPr>
                  <a:spLocks noChangeShapeType="1"/>
                </p:cNvSpPr>
                <p:nvPr/>
              </p:nvSpPr>
              <p:spPr bwMode="auto">
                <a:xfrm>
                  <a:off x="1040" y="2240"/>
                  <a:ext cx="880" cy="9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8" name="Group 326"/>
              <p:cNvGrpSpPr/>
              <p:nvPr/>
            </p:nvGrpSpPr>
            <p:grpSpPr bwMode="auto">
              <a:xfrm>
                <a:off x="1530" y="2041"/>
                <a:ext cx="630" cy="1176"/>
                <a:chOff x="1530" y="1752"/>
                <a:chExt cx="630" cy="1176"/>
              </a:xfrm>
            </p:grpSpPr>
            <p:sp>
              <p:nvSpPr>
                <p:cNvPr id="25694" name="Line 318"/>
                <p:cNvSpPr>
                  <a:spLocks noChangeShapeType="1"/>
                </p:cNvSpPr>
                <p:nvPr/>
              </p:nvSpPr>
              <p:spPr bwMode="auto">
                <a:xfrm>
                  <a:off x="1536" y="1776"/>
                  <a:ext cx="597" cy="1105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5" name="Line 319"/>
                <p:cNvSpPr>
                  <a:spLocks noChangeShapeType="1"/>
                </p:cNvSpPr>
                <p:nvPr/>
              </p:nvSpPr>
              <p:spPr bwMode="auto">
                <a:xfrm>
                  <a:off x="1767" y="1752"/>
                  <a:ext cx="393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6" name="Line 320"/>
                <p:cNvSpPr>
                  <a:spLocks noChangeShapeType="1"/>
                </p:cNvSpPr>
                <p:nvPr/>
              </p:nvSpPr>
              <p:spPr bwMode="auto">
                <a:xfrm>
                  <a:off x="1530" y="1998"/>
                  <a:ext cx="630" cy="93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7" name="Line 321"/>
                <p:cNvSpPr>
                  <a:spLocks noChangeShapeType="1"/>
                </p:cNvSpPr>
                <p:nvPr/>
              </p:nvSpPr>
              <p:spPr bwMode="auto">
                <a:xfrm>
                  <a:off x="1776" y="2016"/>
                  <a:ext cx="384" cy="91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9" name="Group 327"/>
              <p:cNvGrpSpPr/>
              <p:nvPr/>
            </p:nvGrpSpPr>
            <p:grpSpPr bwMode="auto">
              <a:xfrm>
                <a:off x="1056" y="2017"/>
                <a:ext cx="864" cy="1200"/>
                <a:chOff x="1056" y="1728"/>
                <a:chExt cx="864" cy="1200"/>
              </a:xfrm>
            </p:grpSpPr>
            <p:sp>
              <p:nvSpPr>
                <p:cNvPr id="25690" name="Line 322"/>
                <p:cNvSpPr>
                  <a:spLocks noChangeShapeType="1"/>
                </p:cNvSpPr>
                <p:nvPr/>
              </p:nvSpPr>
              <p:spPr bwMode="auto">
                <a:xfrm>
                  <a:off x="1062" y="1752"/>
                  <a:ext cx="858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1" name="Line 323"/>
                <p:cNvSpPr>
                  <a:spLocks noChangeShapeType="1"/>
                </p:cNvSpPr>
                <p:nvPr/>
              </p:nvSpPr>
              <p:spPr bwMode="auto">
                <a:xfrm>
                  <a:off x="1293" y="1728"/>
                  <a:ext cx="627" cy="120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2" name="Line 324"/>
                <p:cNvSpPr>
                  <a:spLocks noChangeShapeType="1"/>
                </p:cNvSpPr>
                <p:nvPr/>
              </p:nvSpPr>
              <p:spPr bwMode="auto">
                <a:xfrm>
                  <a:off x="1056" y="1974"/>
                  <a:ext cx="864" cy="954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3" name="Line 325"/>
                <p:cNvSpPr>
                  <a:spLocks noChangeShapeType="1"/>
                </p:cNvSpPr>
                <p:nvPr/>
              </p:nvSpPr>
              <p:spPr bwMode="auto">
                <a:xfrm>
                  <a:off x="1302" y="1992"/>
                  <a:ext cx="618" cy="93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5611" name="Text Box 330"/>
            <p:cNvSpPr txBox="1">
              <a:spLocks noChangeArrowheads="1"/>
            </p:cNvSpPr>
            <p:nvPr/>
          </p:nvSpPr>
          <p:spPr bwMode="auto">
            <a:xfrm>
              <a:off x="480" y="1558"/>
              <a:ext cx="200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 i="1">
                  <a:solidFill>
                    <a:schemeClr val="accent2"/>
                  </a:solidFill>
                </a:rPr>
                <a:t>Feature map</a:t>
              </a:r>
            </a:p>
          </p:txBody>
        </p:sp>
      </p:grpSp>
      <p:sp>
        <p:nvSpPr>
          <p:cNvPr id="25608" name="矩形 137"/>
          <p:cNvSpPr>
            <a:spLocks noChangeArrowheads="1"/>
          </p:cNvSpPr>
          <p:nvPr/>
        </p:nvSpPr>
        <p:spPr bwMode="auto">
          <a:xfrm>
            <a:off x="571500" y="3286125"/>
            <a:ext cx="8358188" cy="141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altLang="zh-CN"/>
          </a:p>
          <a:p>
            <a:pPr>
              <a:buFont typeface="Wingdings" panose="05000000000000000000" pitchFamily="2" charset="2"/>
              <a:buChar char="["/>
            </a:pPr>
            <a:r>
              <a:rPr lang="en-US" altLang="zh-CN" sz="1600"/>
              <a:t>By reducing the </a:t>
            </a:r>
            <a:r>
              <a:rPr lang="en-US" altLang="zh-CN" sz="1600">
                <a:solidFill>
                  <a:srgbClr val="CC0000"/>
                </a:solidFill>
              </a:rPr>
              <a:t>spatial resolution</a:t>
            </a:r>
            <a:r>
              <a:rPr lang="en-US" altLang="zh-CN" sz="1600"/>
              <a:t> of the feature map, reduce the effect of </a:t>
            </a:r>
            <a:r>
              <a:rPr lang="en-US" altLang="zh-CN" sz="1600">
                <a:solidFill>
                  <a:srgbClr val="CC0000"/>
                </a:solidFill>
              </a:rPr>
              <a:t>noises </a:t>
            </a:r>
            <a:r>
              <a:rPr lang="en-US" altLang="zh-CN" sz="1600"/>
              <a:t>and</a:t>
            </a:r>
            <a:r>
              <a:rPr lang="en-US" altLang="zh-CN" sz="1600">
                <a:solidFill>
                  <a:srgbClr val="CC0000"/>
                </a:solidFill>
              </a:rPr>
              <a:t> shift or distortion</a:t>
            </a:r>
            <a:r>
              <a:rPr lang="en-US" altLang="zh-CN" sz="1600"/>
              <a:t>.</a:t>
            </a:r>
          </a:p>
          <a:p>
            <a:pPr>
              <a:buFont typeface="Wingdings" panose="05000000000000000000" pitchFamily="2" charset="2"/>
              <a:buChar char="["/>
            </a:pPr>
            <a:endParaRPr lang="en-US" altLang="zh-CN"/>
          </a:p>
          <a:p>
            <a:endParaRPr lang="en-US" altLang="zh-CN"/>
          </a:p>
        </p:txBody>
      </p:sp>
      <p:sp>
        <p:nvSpPr>
          <p:cNvPr id="25609" name="矩形 138"/>
          <p:cNvSpPr>
            <a:spLocks noChangeArrowheads="1"/>
          </p:cNvSpPr>
          <p:nvPr/>
        </p:nvSpPr>
        <p:spPr bwMode="auto">
          <a:xfrm>
            <a:off x="571500" y="4071938"/>
            <a:ext cx="77152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["/>
            </a:pPr>
            <a:r>
              <a:rPr lang="en-US" altLang="zh-CN" sz="1600"/>
              <a:t>the </a:t>
            </a:r>
            <a:r>
              <a:rPr lang="en-US" altLang="zh-CN" sz="1600">
                <a:solidFill>
                  <a:srgbClr val="CC0000"/>
                </a:solidFill>
              </a:rPr>
              <a:t>weight</a:t>
            </a:r>
            <a:r>
              <a:rPr lang="en-US" altLang="zh-CN" sz="1600"/>
              <a:t> </a:t>
            </a:r>
            <a:r>
              <a:rPr lang="en-US" altLang="zh-CN" sz="1600">
                <a:solidFill>
                  <a:srgbClr val="CC0000"/>
                </a:solidFill>
              </a:rPr>
              <a:t>sharing</a:t>
            </a:r>
            <a:r>
              <a:rPr lang="en-US" altLang="zh-CN" sz="1600"/>
              <a:t> is also applied in subsampling layers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37160" y="284163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Subsampling </a:t>
            </a: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066800"/>
            <a:ext cx="8027035" cy="24428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99085" y="3804920"/>
            <a:ext cx="86417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/>
              <a:t>Pooling layer downsamples the volume spatially, independently in each depth slice of the input volume. </a:t>
            </a:r>
          </a:p>
          <a:p>
            <a:pPr algn="l"/>
            <a:r>
              <a:rPr lang="en-US" sz="1200" b="1"/>
              <a:t>Left:</a:t>
            </a:r>
            <a:r>
              <a:rPr lang="en-US" sz="1200"/>
              <a:t> In this example, the input volume of size [224x224x64] is pooled with filter size 2, stride 2 into output volume of size [112x112x64]. Notice that the volume depth is preserved. </a:t>
            </a:r>
          </a:p>
          <a:p>
            <a:pPr algn="l"/>
            <a:r>
              <a:rPr lang="en-US" sz="1200" b="1"/>
              <a:t>Right:</a:t>
            </a:r>
            <a:r>
              <a:rPr lang="en-US" sz="1200"/>
              <a:t> The most common downsampling operation is max, giving rise to max pooling, here shown with a stride of 2. That is, each max is taken over 4 numbers (little 2x2 square).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4305" y="24288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Illustration </a:t>
            </a:r>
            <a:r>
              <a:rPr lang="" altLang="en-US" dirty="0" smtClean="0"/>
              <a:t>- L</a:t>
            </a:r>
            <a:r>
              <a:rPr lang="en-US" altLang="zh-CN" dirty="0" smtClean="0"/>
              <a:t>earning  “</a:t>
            </a:r>
            <a:r>
              <a:rPr lang="" altLang="en-US" dirty="0" smtClean="0"/>
              <a:t>E</a:t>
            </a:r>
            <a:r>
              <a:rPr lang="en-US" altLang="zh-CN" dirty="0" smtClean="0"/>
              <a:t>ye” </a:t>
            </a:r>
            <a:r>
              <a:rPr lang="" altLang="en-US" dirty="0" smtClean="0"/>
              <a:t>D</a:t>
            </a:r>
            <a:r>
              <a:rPr lang="en-US" altLang="zh-CN" dirty="0" smtClean="0"/>
              <a:t>etector</a:t>
            </a:r>
            <a:endParaRPr lang="zh-CN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356" y="959842"/>
            <a:ext cx="5976664" cy="4023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107315" y="184785"/>
            <a:ext cx="82359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dirty="0">
                <a:sym typeface="+mn-ea"/>
              </a:rPr>
              <a:t>Neural </a:t>
            </a:r>
            <a:r>
              <a:rPr lang="" altLang="en-US" sz="2800" dirty="0" smtClean="0">
                <a:sym typeface="+mn-ea"/>
              </a:rPr>
              <a:t>N</a:t>
            </a:r>
            <a:r>
              <a:rPr lang="en-US" altLang="zh-CN" sz="2800" dirty="0" smtClean="0">
                <a:sym typeface="+mn-ea"/>
              </a:rPr>
              <a:t>etworks - </a:t>
            </a:r>
            <a:r>
              <a:rPr lang="" altLang="en-US" sz="2800" dirty="0" err="1" smtClean="0">
                <a:sym typeface="+mn-ea"/>
              </a:rPr>
              <a:t>F</a:t>
            </a:r>
            <a:r>
              <a:rPr lang="en-US" altLang="zh-CN" sz="2800" dirty="0" err="1" smtClean="0">
                <a:sym typeface="+mn-ea"/>
              </a:rPr>
              <a:t>eedforward </a:t>
            </a:r>
            <a:r>
              <a:rPr lang="" altLang="en-US" sz="2800" dirty="0" err="1" smtClean="0">
                <a:sym typeface="+mn-ea"/>
              </a:rPr>
              <a:t>N</a:t>
            </a:r>
            <a:r>
              <a:rPr lang="en-US" altLang="zh-CN" sz="2800" dirty="0">
                <a:sym typeface="+mn-ea"/>
              </a:rPr>
              <a:t>etworks</a:t>
            </a:r>
            <a:endParaRPr 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414" name="Picture 26" descr="C:\Documents and Settings\Administrator\桌面\图像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030095"/>
            <a:ext cx="3430588" cy="1898650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任意多边形 47"/>
          <p:cNvSpPr/>
          <p:nvPr/>
        </p:nvSpPr>
        <p:spPr>
          <a:xfrm>
            <a:off x="511175" y="2101533"/>
            <a:ext cx="1427163" cy="1276350"/>
          </a:xfrm>
          <a:custGeom>
            <a:avLst/>
            <a:gdLst>
              <a:gd name="connsiteX0" fmla="*/ 0 w 1426129"/>
              <a:gd name="connsiteY0" fmla="*/ 0 h 1275127"/>
              <a:gd name="connsiteX1" fmla="*/ 0 w 1426129"/>
              <a:gd name="connsiteY1" fmla="*/ 1275127 h 1275127"/>
              <a:gd name="connsiteX2" fmla="*/ 679509 w 1426129"/>
              <a:gd name="connsiteY2" fmla="*/ 1266738 h 1275127"/>
              <a:gd name="connsiteX3" fmla="*/ 679509 w 1426129"/>
              <a:gd name="connsiteY3" fmla="*/ 453005 h 1275127"/>
              <a:gd name="connsiteX4" fmla="*/ 671120 w 1426129"/>
              <a:gd name="connsiteY4" fmla="*/ 352338 h 1275127"/>
              <a:gd name="connsiteX5" fmla="*/ 1426129 w 1426129"/>
              <a:gd name="connsiteY5" fmla="*/ 360727 h 1275127"/>
              <a:gd name="connsiteX6" fmla="*/ 1417740 w 1426129"/>
              <a:gd name="connsiteY6" fmla="*/ 33556 h 1275127"/>
              <a:gd name="connsiteX7" fmla="*/ 0 w 1426129"/>
              <a:gd name="connsiteY7" fmla="*/ 0 h 12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6129" h="1275127">
                <a:moveTo>
                  <a:pt x="0" y="0"/>
                </a:moveTo>
                <a:lnTo>
                  <a:pt x="0" y="1275127"/>
                </a:lnTo>
                <a:lnTo>
                  <a:pt x="679509" y="1266738"/>
                </a:lnTo>
                <a:lnTo>
                  <a:pt x="679509" y="453005"/>
                </a:lnTo>
                <a:lnTo>
                  <a:pt x="671120" y="352338"/>
                </a:lnTo>
                <a:lnTo>
                  <a:pt x="1426129" y="360727"/>
                </a:lnTo>
                <a:lnTo>
                  <a:pt x="1417740" y="3355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79" name="Picture 27" descr="C:\Documents and Settings\Administrator\桌面\图像 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1000125"/>
            <a:ext cx="2460625" cy="1214438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0" name="Picture 28" descr="C:\Documents and Settings\Administrator\桌面\图像 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500313"/>
            <a:ext cx="135731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/>
          <p:cNvSpPr/>
          <p:nvPr/>
        </p:nvSpPr>
        <p:spPr>
          <a:xfrm>
            <a:off x="5929313" y="1214438"/>
            <a:ext cx="785812" cy="785812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81" name="Picture 29" descr="C:\Documents and Settings\Administrator\桌面\图像 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96" y="3624758"/>
            <a:ext cx="31337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2" name="Picture 30" descr="C:\Documents and Settings\Administrator\桌面\图像 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3995738"/>
            <a:ext cx="17049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左大括号 55"/>
          <p:cNvSpPr/>
          <p:nvPr/>
        </p:nvSpPr>
        <p:spPr>
          <a:xfrm>
            <a:off x="4724400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57" name="Picture 23" descr="C:\Documents and Settings\Administrator\桌面\图像 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3687763"/>
            <a:ext cx="2143125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左大括号 57"/>
          <p:cNvSpPr/>
          <p:nvPr/>
        </p:nvSpPr>
        <p:spPr>
          <a:xfrm>
            <a:off x="4714875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55" grpId="0" bldLvl="0" animBg="1"/>
      <p:bldP spid="56" grpId="0" bldLvl="0" animBg="1"/>
      <p:bldP spid="5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61925" y="25876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Learning </a:t>
            </a:r>
            <a:r>
              <a:rPr lang="" altLang="en-US" dirty="0" smtClean="0"/>
              <a:t>O</a:t>
            </a:r>
            <a:r>
              <a:rPr lang="en-US" altLang="zh-CN" dirty="0" smtClean="0"/>
              <a:t>bject </a:t>
            </a:r>
            <a:r>
              <a:rPr lang="" altLang="en-US" dirty="0" smtClean="0"/>
              <a:t>R</a:t>
            </a:r>
            <a:r>
              <a:rPr lang="en-US" altLang="zh-CN" dirty="0" smtClean="0"/>
              <a:t>epresentations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39800"/>
            <a:ext cx="1666929" cy="215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39800"/>
            <a:ext cx="4320480" cy="212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163262"/>
            <a:ext cx="5091906" cy="1886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7814"/>
            <a:ext cx="3084934" cy="1898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5570" y="25876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" altLang="en-US" dirty="0" smtClean="0"/>
              <a:t>CNN</a:t>
            </a:r>
            <a:r>
              <a:rPr lang="en-US" altLang="zh-CN" dirty="0" smtClean="0"/>
              <a:t> for </a:t>
            </a:r>
            <a:r>
              <a:rPr lang="" altLang="en-US" dirty="0" smtClean="0"/>
              <a:t>H</a:t>
            </a:r>
            <a:r>
              <a:rPr lang="en-US" altLang="zh-CN" dirty="0" smtClean="0"/>
              <a:t>and-</a:t>
            </a:r>
            <a:r>
              <a:rPr lang="" altLang="en-US" dirty="0" smtClean="0"/>
              <a:t>W</a:t>
            </a:r>
            <a:r>
              <a:rPr lang="en-US" altLang="zh-CN" dirty="0" smtClean="0"/>
              <a:t>riting </a:t>
            </a:r>
            <a:r>
              <a:rPr lang="" altLang="en-US" dirty="0" smtClean="0"/>
              <a:t>R</a:t>
            </a:r>
            <a:r>
              <a:rPr lang="en-US" altLang="zh-CN" dirty="0" smtClean="0"/>
              <a:t>ecognition</a:t>
            </a:r>
            <a:endParaRPr lang="zh-CN" altLang="en-US" dirty="0"/>
          </a:p>
        </p:txBody>
      </p:sp>
      <p:pic>
        <p:nvPicPr>
          <p:cNvPr id="26630" name="Picture 3" descr="atran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" descr="arot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5" descr="asamples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6" descr="ascale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4" descr="athick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5" name="Picture 8" descr="acomp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9" descr="anoise2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7" name="Picture 10" descr="anoise4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4305" y="2422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CNN</a:t>
            </a:r>
            <a:r>
              <a:rPr lang="en-US" altLang="zh-CN" dirty="0" smtClean="0">
                <a:sym typeface="+mn-ea"/>
              </a:rPr>
              <a:t> for </a:t>
            </a:r>
            <a:r>
              <a:rPr lang="en-US" altLang="en-US" dirty="0" smtClean="0">
                <a:sym typeface="+mn-ea"/>
              </a:rPr>
              <a:t>H</a:t>
            </a:r>
            <a:r>
              <a:rPr lang="en-US" altLang="zh-CN" dirty="0" smtClean="0">
                <a:sym typeface="+mn-ea"/>
              </a:rPr>
              <a:t>and-</a:t>
            </a:r>
            <a:r>
              <a:rPr lang="en-US" altLang="en-US" dirty="0" smtClean="0">
                <a:sym typeface="+mn-ea"/>
              </a:rPr>
              <a:t>W</a:t>
            </a:r>
            <a:r>
              <a:rPr lang="en-US" altLang="zh-CN" dirty="0" smtClean="0">
                <a:sym typeface="+mn-ea"/>
              </a:rPr>
              <a:t>riting </a:t>
            </a:r>
            <a:r>
              <a:rPr lang="en-US" altLang="en-US" dirty="0" smtClean="0">
                <a:sym typeface="+mn-ea"/>
              </a:rPr>
              <a:t>R</a:t>
            </a:r>
            <a:r>
              <a:rPr lang="en-US" altLang="zh-CN" dirty="0" smtClean="0">
                <a:sym typeface="+mn-ea"/>
              </a:rPr>
              <a:t>ecognition</a:t>
            </a:r>
            <a:endParaRPr lang="zh-CN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854614" cy="401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Invariance and </a:t>
            </a:r>
            <a:r>
              <a:rPr lang="" altLang="en-US" dirty="0" smtClean="0"/>
              <a:t>R</a:t>
            </a:r>
            <a:r>
              <a:rPr lang="en-US" altLang="zh-CN" dirty="0" smtClean="0"/>
              <a:t>obustness to </a:t>
            </a:r>
            <a:r>
              <a:rPr lang="" altLang="en-US" dirty="0" smtClean="0"/>
              <a:t>No</a:t>
            </a:r>
            <a:r>
              <a:rPr lang="en-US" altLang="zh-CN" dirty="0" smtClean="0"/>
              <a:t>ise</a:t>
            </a:r>
            <a:endParaRPr lang="zh-CN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762" y="968350"/>
            <a:ext cx="4543599" cy="413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70180" y="25114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" altLang="en-US" dirty="0" smtClean="0"/>
              <a:t>Applications - </a:t>
            </a:r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089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014413"/>
            <a:ext cx="865822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90805" y="28098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089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7574"/>
            <a:ext cx="7572399" cy="374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3670" y="26701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81" y="939800"/>
            <a:ext cx="7145361" cy="220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69" y="3148691"/>
            <a:ext cx="5565676" cy="172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4884701"/>
            <a:ext cx="6413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6413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9" y="1203598"/>
            <a:ext cx="5888706" cy="349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Face </a:t>
            </a:r>
            <a:r>
              <a:rPr lang="" altLang="en-US" dirty="0" smtClean="0"/>
              <a:t>D</a:t>
            </a:r>
            <a:r>
              <a:rPr lang="en-US" altLang="zh-CN" dirty="0" smtClean="0"/>
              <a:t>etection and </a:t>
            </a:r>
            <a:r>
              <a:rPr lang="" altLang="en-US" dirty="0" smtClean="0"/>
              <a:t>P</a:t>
            </a:r>
            <a:r>
              <a:rPr lang="en-US" altLang="zh-CN" dirty="0" smtClean="0"/>
              <a:t>ose </a:t>
            </a:r>
            <a:r>
              <a:rPr lang="" altLang="en-US" dirty="0" smtClean="0"/>
              <a:t>E</a:t>
            </a:r>
            <a:r>
              <a:rPr lang="en-US" altLang="zh-CN" dirty="0" smtClean="0"/>
              <a:t>stimation</a:t>
            </a:r>
            <a:endParaRPr lang="zh-CN" altLang="en-US" dirty="0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763158" cy="403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70180" y="25050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Face </a:t>
            </a:r>
            <a:r>
              <a:rPr lang="" altLang="en-US" dirty="0" smtClean="0"/>
              <a:t>D</a:t>
            </a:r>
            <a:r>
              <a:rPr lang="en-US" altLang="zh-CN" dirty="0" smtClean="0"/>
              <a:t>etection</a:t>
            </a:r>
            <a:endParaRPr lang="zh-CN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32" y="1053477"/>
            <a:ext cx="6032812" cy="396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9385" y="220980"/>
            <a:ext cx="82384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Fully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17" y="864602"/>
            <a:ext cx="6101559" cy="401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3670" y="25050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Learning </a:t>
            </a:r>
            <a:r>
              <a:rPr lang="" altLang="en-US" dirty="0" smtClean="0"/>
              <a:t>O</a:t>
            </a:r>
            <a:r>
              <a:rPr lang="en-US" altLang="zh-CN" dirty="0" smtClean="0"/>
              <a:t>bject </a:t>
            </a:r>
            <a:r>
              <a:rPr lang="" altLang="en-US" dirty="0" smtClean="0"/>
              <a:t>R</a:t>
            </a:r>
            <a:r>
              <a:rPr lang="en-US" altLang="zh-CN" dirty="0" smtClean="0"/>
              <a:t>epresentations</a:t>
            </a:r>
            <a:endParaRPr lang="zh-CN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92" y="1059582"/>
            <a:ext cx="7487592" cy="377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9512" y="195486"/>
            <a:ext cx="7632848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en-US" sz="2635" dirty="0" smtClean="0">
                <a:sym typeface="+mn-ea"/>
              </a:rPr>
              <a:t>Applications - </a:t>
            </a:r>
            <a:r>
              <a:rPr lang="en-US" sz="2635" dirty="0" smtClean="0">
                <a:sym typeface="+mn-ea"/>
              </a:rPr>
              <a:t>Object Detection</a:t>
            </a:r>
            <a:endParaRPr lang="zh-CN" altLang="en-US" sz="263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89" y="4876006"/>
            <a:ext cx="4055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Joseph </a:t>
            </a:r>
            <a:r>
              <a:rPr lang="en-US" altLang="zh-CN" sz="1100" i="1" dirty="0" err="1"/>
              <a:t>Redmon</a:t>
            </a:r>
            <a:r>
              <a:rPr lang="en-US" altLang="zh-CN" sz="1100" i="1" dirty="0"/>
              <a:t>, </a:t>
            </a:r>
            <a:r>
              <a:rPr lang="en-US" altLang="zh-CN" sz="1100" i="1" dirty="0" smtClean="0"/>
              <a:t>et al</a:t>
            </a:r>
            <a:r>
              <a:rPr lang="en-US" altLang="zh-CN" sz="1100" i="1" dirty="0"/>
              <a:t>. YOLOv3: An Incremental </a:t>
            </a:r>
            <a:r>
              <a:rPr lang="en-US" altLang="zh-CN" sz="1100" i="1" dirty="0" smtClean="0"/>
              <a:t>Improvement</a:t>
            </a:r>
            <a:endParaRPr lang="en-US" altLang="zh-CN" sz="1100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40" y="1236980"/>
            <a:ext cx="5937885" cy="26695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" y="1892935"/>
            <a:ext cx="2409825" cy="1357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TextBox 18"/>
          <p:cNvSpPr txBox="1">
            <a:spLocks noChangeArrowheads="1"/>
          </p:cNvSpPr>
          <p:nvPr/>
        </p:nvSpPr>
        <p:spPr bwMode="auto">
          <a:xfrm>
            <a:off x="161925" y="259398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" dirty="0"/>
              <a:t>Conclusion</a:t>
            </a:r>
          </a:p>
        </p:txBody>
      </p:sp>
      <p:sp>
        <p:nvSpPr>
          <p:cNvPr id="27654" name="矩形 19"/>
          <p:cNvSpPr>
            <a:spLocks noChangeArrowheads="1"/>
          </p:cNvSpPr>
          <p:nvPr/>
        </p:nvSpPr>
        <p:spPr bwMode="auto">
          <a:xfrm>
            <a:off x="331763" y="1504053"/>
            <a:ext cx="8501063" cy="197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>
                <a:ea typeface="Arial Unicode MS" panose="020B0604020202020204" pitchFamily="34" charset="-122"/>
                <a:cs typeface="Arial" panose="020B0604020202020204" pitchFamily="34" charset="0"/>
              </a:rPr>
              <a:t>At runtime the convolution operations are computationally expensive and take up about 67% of the time</a:t>
            </a: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Learned model can not adapt to other domain.</a:t>
            </a: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Need large amount training samples.</a:t>
            </a: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Without memory capability</a:t>
            </a:r>
            <a:r>
              <a:rPr lang="" altLang="en-US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Need explicit structure inference</a:t>
            </a:r>
            <a:r>
              <a:rPr lang="" altLang="en-US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01600" y="207010"/>
            <a:ext cx="67843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Locally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07" y="876449"/>
            <a:ext cx="5583560" cy="3955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7363460" y="3161665"/>
            <a:ext cx="1512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altLang="en-US" sz="1400">
                <a:solidFill>
                  <a:srgbClr val="FF0000"/>
                </a:solidFill>
              </a:rPr>
              <a:t>10^8 parameters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2400" y="215900"/>
            <a:ext cx="52812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Locally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6"/>
          <a:stretch>
            <a:fillRect/>
          </a:stretch>
        </p:blipFill>
        <p:spPr bwMode="auto">
          <a:xfrm>
            <a:off x="1662430" y="864235"/>
            <a:ext cx="5694680" cy="4039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2400" y="234950"/>
            <a:ext cx="8217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ym typeface="+mn-ea"/>
              </a:rPr>
              <a:t>Locally </a:t>
            </a:r>
            <a:r>
              <a:rPr lang="en-US" altLang="en-US" sz="2400" dirty="0" smtClean="0">
                <a:sym typeface="+mn-ea"/>
              </a:rPr>
              <a:t>C</a:t>
            </a:r>
            <a:r>
              <a:rPr lang="en-US" altLang="zh-CN" sz="2400" dirty="0" smtClean="0">
                <a:sym typeface="+mn-ea"/>
              </a:rPr>
              <a:t>onnected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eural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868045"/>
            <a:ext cx="5685250" cy="411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65735" y="234315"/>
            <a:ext cx="8217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ym typeface="+mn-ea"/>
              </a:rPr>
              <a:t>Locally </a:t>
            </a:r>
            <a:r>
              <a:rPr lang="en-US" altLang="en-US" sz="2400" dirty="0" smtClean="0">
                <a:sym typeface="+mn-ea"/>
              </a:rPr>
              <a:t>C</a:t>
            </a:r>
            <a:r>
              <a:rPr lang="en-US" altLang="zh-CN" sz="2400" dirty="0" smtClean="0">
                <a:sym typeface="+mn-ea"/>
              </a:rPr>
              <a:t>onnected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eural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72026"/>
            <a:ext cx="5271517" cy="3980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7438390" y="3827145"/>
            <a:ext cx="1512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solidFill>
                  <a:srgbClr val="FF0000"/>
                </a:solidFill>
              </a:rPr>
              <a:t>10^</a:t>
            </a:r>
            <a:r>
              <a:rPr lang="" altLang="en-US" sz="1400">
                <a:solidFill>
                  <a:srgbClr val="FF0000"/>
                </a:solidFill>
              </a:rPr>
              <a:t>4</a:t>
            </a:r>
            <a:r>
              <a:rPr lang="en-US" altLang="en-US" sz="1400">
                <a:solidFill>
                  <a:srgbClr val="FF0000"/>
                </a:solidFill>
              </a:rPr>
              <a:t> parameters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16840" y="142875"/>
            <a:ext cx="7312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/>
              <a:t>Neural </a:t>
            </a:r>
            <a:r>
              <a:rPr lang="" altLang="en-US" sz="2800" dirty="0" smtClean="0"/>
              <a:t>N</a:t>
            </a:r>
            <a:r>
              <a:rPr lang="en-US" altLang="zh-CN" sz="2800" dirty="0" smtClean="0"/>
              <a:t>etworks - Disadvantages</a:t>
            </a: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428625" y="1071563"/>
            <a:ext cx="7527751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number of </a:t>
            </a:r>
            <a:r>
              <a:rPr lang="en-US" altLang="ko-KR" dirty="0">
                <a:solidFill>
                  <a:srgbClr val="CC0000"/>
                </a:solidFill>
              </a:rPr>
              <a:t>trainable parameters</a:t>
            </a:r>
            <a:r>
              <a:rPr lang="en-US" altLang="ko-KR" dirty="0"/>
              <a:t> becomes extremely</a:t>
            </a:r>
            <a:r>
              <a:rPr lang="en-US" altLang="ko-KR" dirty="0">
                <a:solidFill>
                  <a:srgbClr val="C00000"/>
                </a:solidFill>
              </a:rPr>
              <a:t> large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dirty="0">
              <a:solidFill>
                <a:srgbClr val="C0C0C0"/>
              </a:solidFill>
              <a:cs typeface="Tahoma" panose="020B0604030504040204" pitchFamily="34" charset="0"/>
            </a:endParaRPr>
          </a:p>
          <a:p>
            <a:endParaRPr kumimoji="0" lang="en-GB" altLang="ko-KR" dirty="0"/>
          </a:p>
        </p:txBody>
      </p:sp>
      <p:pic>
        <p:nvPicPr>
          <p:cNvPr id="35" name="Picture 5" descr="what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143125"/>
            <a:ext cx="338137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428625" y="1500188"/>
            <a:ext cx="7929563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Little </a:t>
            </a:r>
            <a:r>
              <a:rPr lang="en-US" altLang="ko-KR" dirty="0">
                <a:solidFill>
                  <a:srgbClr val="C00000"/>
                </a:solidFill>
              </a:rPr>
              <a:t>or no invariance </a:t>
            </a:r>
            <a:r>
              <a:rPr lang="en-US" altLang="ko-KR" dirty="0"/>
              <a:t>to shifting, scaling, and other forms of distortion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C0C0C0"/>
              </a:solidFill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0" lang="en-GB" altLang="ko-KR" dirty="0"/>
          </a:p>
        </p:txBody>
      </p:sp>
      <p:grpSp>
        <p:nvGrpSpPr>
          <p:cNvPr id="2" name="Group 4"/>
          <p:cNvGrpSpPr/>
          <p:nvPr/>
        </p:nvGrpSpPr>
        <p:grpSpPr bwMode="auto">
          <a:xfrm>
            <a:off x="4968875" y="2081213"/>
            <a:ext cx="1944688" cy="1079500"/>
            <a:chOff x="432" y="1056"/>
            <a:chExt cx="3329" cy="1847"/>
          </a:xfrm>
        </p:grpSpPr>
        <p:sp>
          <p:nvSpPr>
            <p:cNvPr id="20538" name="Oval 5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9" name="Oval 6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0" name="Oval 7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1" name="Oval 8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2" name="Oval 9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3" name="Rectangle 10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4" name="Rectangle 11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5" name="Rectangle 12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6" name="Rectangle 13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7" name="Rectangle 14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8" name="Rectangle 15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9" name="Rectangle 16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0" name="Oval 17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1" name="Oval 18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2" name="Line 19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3" name="Line 20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4" name="Line 21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5" name="Line 22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6" name="Line 23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7" name="Line 24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8" name="Line 25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9" name="Line 26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0" name="Line 27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1" name="Line 28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2" name="Line 29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3" name="Line 30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4" name="Line 31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5" name="Line 32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6" name="Line 33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7" name="Line 34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8" name="Line 35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9" name="Line 36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0" name="Line 37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1" name="Line 38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2" name="Line 39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3" name="Line 40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4" name="Line 41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5" name="Line 42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6" name="Line 43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7" name="Line 44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pic>
          <p:nvPicPr>
            <p:cNvPr id="20578" name="Picture 45" descr="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248"/>
              <a:ext cx="1494" cy="1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79" name="Line 46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0" name="Line 47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1" name="Line 48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2" name="Line 49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50"/>
          <p:cNvGrpSpPr/>
          <p:nvPr/>
        </p:nvGrpSpPr>
        <p:grpSpPr bwMode="auto">
          <a:xfrm>
            <a:off x="4968875" y="3295650"/>
            <a:ext cx="1955800" cy="1133475"/>
            <a:chOff x="368" y="1056"/>
            <a:chExt cx="3393" cy="1847"/>
          </a:xfrm>
        </p:grpSpPr>
        <p:pic>
          <p:nvPicPr>
            <p:cNvPr id="20493" name="Picture 51" descr="A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" y="1234"/>
              <a:ext cx="1572" cy="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4" name="Oval 52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5" name="Oval 53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6" name="Oval 54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7" name="Oval 55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8" name="Oval 56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9" name="Rectangle 57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0" name="Rectangle 58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1" name="Rectangle 59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2" name="Rectangle 60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3" name="Rectangle 61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4" name="Rectangle 62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5" name="Rectangle 63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6" name="Oval 64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7" name="Oval 65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8" name="Line 66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09" name="Line 67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0" name="Line 68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1" name="Line 69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2" name="Line 70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3" name="Line 71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4" name="Line 72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5" name="Line 73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6" name="Line 74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7" name="Line 75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8" name="Line 76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9" name="Line 77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0" name="Line 78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1" name="Line 79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2" name="Line 80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3" name="Line 81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4" name="Line 82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5" name="Line 83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6" name="Line 84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7" name="Line 85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8" name="Line 86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9" name="Line 87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0" name="Line 88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1" name="Line 89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2" name="Line 90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3" name="Line 91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4" name="Line 92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5" name="Line 93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6" name="Line 94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7" name="Line 95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46" name="Picture 96" descr="Ad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2652713"/>
            <a:ext cx="117475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9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286000"/>
            <a:ext cx="2319337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000C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928</Words>
  <Application>Microsoft Office PowerPoint</Application>
  <PresentationFormat>全屏显示(16:9)</PresentationFormat>
  <Paragraphs>378</Paragraphs>
  <Slides>42</Slides>
  <Notes>40</Notes>
  <HiddenSlides>2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Andale Mono</vt:lpstr>
      <vt:lpstr>Arial Unicode MS</vt:lpstr>
      <vt:lpstr>MS Gothic</vt:lpstr>
      <vt:lpstr>ＭＳ Ｐゴシック</vt:lpstr>
      <vt:lpstr>宋体</vt:lpstr>
      <vt:lpstr>宋体</vt:lpstr>
      <vt:lpstr>Microsoft YaHei</vt:lpstr>
      <vt:lpstr>雅黑宋体</vt:lpstr>
      <vt:lpstr>Arial</vt:lpstr>
      <vt:lpstr>Calibri</vt:lpstr>
      <vt:lpstr>Tahoma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MIBEL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Research on Ultrasonic 3D Fusion Imaging</dc:title>
  <dc:creator>Bu Shuhui</dc:creator>
  <cp:lastModifiedBy>dev</cp:lastModifiedBy>
  <cp:revision>5539</cp:revision>
  <dcterms:created xsi:type="dcterms:W3CDTF">2019-12-20T09:36:09Z</dcterms:created>
  <dcterms:modified xsi:type="dcterms:W3CDTF">2020-12-03T09:21:01Z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